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7" r:id="rId2"/>
    <p:sldId id="285" r:id="rId3"/>
    <p:sldId id="286" r:id="rId4"/>
    <p:sldId id="287" r:id="rId5"/>
    <p:sldId id="291" r:id="rId6"/>
    <p:sldId id="292" r:id="rId7"/>
    <p:sldId id="293" r:id="rId8"/>
    <p:sldId id="294" r:id="rId9"/>
    <p:sldId id="288" r:id="rId10"/>
    <p:sldId id="289" r:id="rId11"/>
    <p:sldId id="296" r:id="rId12"/>
    <p:sldId id="298" r:id="rId13"/>
    <p:sldId id="297" r:id="rId14"/>
    <p:sldId id="295" r:id="rId15"/>
    <p:sldId id="299" r:id="rId16"/>
    <p:sldId id="300" r:id="rId17"/>
    <p:sldId id="301" r:id="rId18"/>
    <p:sldId id="290" r:id="rId19"/>
    <p:sldId id="302"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912" autoAdjust="0"/>
  </p:normalViewPr>
  <p:slideViewPr>
    <p:cSldViewPr>
      <p:cViewPr varScale="1">
        <p:scale>
          <a:sx n="92" d="100"/>
          <a:sy n="92" d="100"/>
        </p:scale>
        <p:origin x="-672"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Score</c:v>
                </c:pt>
              </c:strCache>
            </c:strRef>
          </c:tx>
          <c:spPr>
            <a:solidFill>
              <a:srgbClr val="C00000"/>
            </a:solidFill>
          </c:spPr>
          <c:invertIfNegative val="0"/>
          <c:cat>
            <c:strRef>
              <c:f>Sheet1!$A$2:$A$5</c:f>
              <c:strCache>
                <c:ptCount val="4"/>
                <c:pt idx="0">
                  <c:v>Empiricism</c:v>
                </c:pt>
                <c:pt idx="1">
                  <c:v>Creativity</c:v>
                </c:pt>
                <c:pt idx="2">
                  <c:v>Content</c:v>
                </c:pt>
                <c:pt idx="3">
                  <c:v>Writing</c:v>
                </c:pt>
              </c:strCache>
            </c:strRef>
          </c:cat>
          <c:val>
            <c:numRef>
              <c:f>Sheet1!$B$2:$B$5</c:f>
              <c:numCache>
                <c:formatCode>0%</c:formatCode>
                <c:ptCount val="4"/>
                <c:pt idx="0">
                  <c:v>0.7277053731438804</c:v>
                </c:pt>
                <c:pt idx="1">
                  <c:v>0.77486119111623097</c:v>
                </c:pt>
                <c:pt idx="2">
                  <c:v>0.84526449692780137</c:v>
                </c:pt>
                <c:pt idx="3">
                  <c:v>0.82298467101894546</c:v>
                </c:pt>
              </c:numCache>
            </c:numRef>
          </c:val>
        </c:ser>
        <c:dLbls>
          <c:showLegendKey val="0"/>
          <c:showVal val="0"/>
          <c:showCatName val="0"/>
          <c:showSerName val="0"/>
          <c:showPercent val="0"/>
          <c:showBubbleSize val="0"/>
        </c:dLbls>
        <c:gapWidth val="150"/>
        <c:axId val="21170432"/>
        <c:axId val="21975424"/>
      </c:barChart>
      <c:catAx>
        <c:axId val="21170432"/>
        <c:scaling>
          <c:orientation val="maxMin"/>
        </c:scaling>
        <c:delete val="0"/>
        <c:axPos val="r"/>
        <c:majorTickMark val="out"/>
        <c:minorTickMark val="none"/>
        <c:tickLblPos val="nextTo"/>
        <c:txPr>
          <a:bodyPr/>
          <a:lstStyle/>
          <a:p>
            <a:pPr>
              <a:defRPr b="1"/>
            </a:pPr>
            <a:endParaRPr lang="en-US"/>
          </a:p>
        </c:txPr>
        <c:crossAx val="21975424"/>
        <c:crosses val="autoZero"/>
        <c:auto val="1"/>
        <c:lblAlgn val="ctr"/>
        <c:lblOffset val="100"/>
        <c:noMultiLvlLbl val="0"/>
      </c:catAx>
      <c:valAx>
        <c:axId val="21975424"/>
        <c:scaling>
          <c:orientation val="maxMin"/>
          <c:max val="0.9"/>
          <c:min val="0.60000000000000009"/>
        </c:scaling>
        <c:delete val="0"/>
        <c:axPos val="t"/>
        <c:numFmt formatCode="0%" sourceLinked="1"/>
        <c:majorTickMark val="out"/>
        <c:minorTickMark val="none"/>
        <c:tickLblPos val="nextTo"/>
        <c:crossAx val="21170432"/>
        <c:crosses val="autoZero"/>
        <c:crossBetween val="between"/>
      </c:valAx>
    </c:plotArea>
    <c:plotVisOnly val="1"/>
    <c:dispBlanksAs val="gap"/>
    <c:showDLblsOverMax val="0"/>
  </c:chart>
  <c:txPr>
    <a:bodyPr/>
    <a:lstStyle/>
    <a:p>
      <a:pPr>
        <a:defRPr sz="2000">
          <a:latin typeface="Tahoma" panose="020B0604030504040204" pitchFamily="34" charset="0"/>
          <a:ea typeface="Tahoma" panose="020B0604030504040204" pitchFamily="34" charset="0"/>
          <a:cs typeface="Tahoma" panose="020B0604030504040204" pitchFamily="34" charset="0"/>
        </a:defRPr>
      </a:pPr>
      <a:endParaRPr lang="en-US"/>
    </a:p>
  </c:txPr>
  <c:externalData r:id="rId1">
    <c:autoUpdate val="0"/>
  </c:externalData>
</c:chartSpace>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ACCF77-1A36-489D-B86A-362224232D7B}" type="datetimeFigureOut">
              <a:rPr lang="en-US" smtClean="0"/>
              <a:t>9/9/2014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823A7A0-F85F-43A0-A07B-AE0014F9D8EC}" type="slidenum">
              <a:rPr lang="en-US" smtClean="0"/>
              <a:t>‹#›</a:t>
            </a:fld>
            <a:endParaRPr lang="en-US"/>
          </a:p>
        </p:txBody>
      </p:sp>
    </p:spTree>
    <p:extLst>
      <p:ext uri="{BB962C8B-B14F-4D97-AF65-F5344CB8AC3E}">
        <p14:creationId xmlns:p14="http://schemas.microsoft.com/office/powerpoint/2010/main" val="29666662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blindness</a:t>
            </a:r>
            <a:endParaRPr lang="en-US" dirty="0"/>
          </a:p>
        </p:txBody>
      </p:sp>
      <p:sp>
        <p:nvSpPr>
          <p:cNvPr id="4" name="Slide Number Placeholder 3"/>
          <p:cNvSpPr>
            <a:spLocks noGrp="1"/>
          </p:cNvSpPr>
          <p:nvPr>
            <p:ph type="sldNum" sz="quarter" idx="10"/>
          </p:nvPr>
        </p:nvSpPr>
        <p:spPr/>
        <p:txBody>
          <a:bodyPr/>
          <a:lstStyle/>
          <a:p>
            <a:fld id="{E823A7A0-F85F-43A0-A07B-AE0014F9D8EC}" type="slidenum">
              <a:rPr lang="en-US" smtClean="0"/>
              <a:t>12</a:t>
            </a:fld>
            <a:endParaRPr lang="en-US"/>
          </a:p>
        </p:txBody>
      </p:sp>
    </p:spTree>
    <p:extLst>
      <p:ext uri="{BB962C8B-B14F-4D97-AF65-F5344CB8AC3E}">
        <p14:creationId xmlns:p14="http://schemas.microsoft.com/office/powerpoint/2010/main" val="1571963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Level up, and zoom</a:t>
            </a:r>
            <a:r>
              <a:rPr lang="en-US" baseline="0" dirty="0" smtClean="0"/>
              <a:t> out.</a:t>
            </a:r>
            <a:endParaRPr lang="en-US" dirty="0"/>
          </a:p>
        </p:txBody>
      </p:sp>
      <p:sp>
        <p:nvSpPr>
          <p:cNvPr id="4" name="Slide Number Placeholder 3"/>
          <p:cNvSpPr>
            <a:spLocks noGrp="1"/>
          </p:cNvSpPr>
          <p:nvPr>
            <p:ph type="sldNum" sz="quarter" idx="10"/>
          </p:nvPr>
        </p:nvSpPr>
        <p:spPr/>
        <p:txBody>
          <a:bodyPr/>
          <a:lstStyle/>
          <a:p>
            <a:fld id="{E823A7A0-F85F-43A0-A07B-AE0014F9D8EC}" type="slidenum">
              <a:rPr lang="en-US" smtClean="0"/>
              <a:t>15</a:t>
            </a:fld>
            <a:endParaRPr lang="en-US"/>
          </a:p>
        </p:txBody>
      </p:sp>
    </p:spTree>
    <p:extLst>
      <p:ext uri="{BB962C8B-B14F-4D97-AF65-F5344CB8AC3E}">
        <p14:creationId xmlns:p14="http://schemas.microsoft.com/office/powerpoint/2010/main" val="93950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Level up, and zoom</a:t>
            </a:r>
            <a:r>
              <a:rPr lang="en-US" baseline="0" dirty="0" smtClean="0"/>
              <a:t> out.</a:t>
            </a:r>
            <a:endParaRPr lang="en-US" dirty="0"/>
          </a:p>
        </p:txBody>
      </p:sp>
      <p:sp>
        <p:nvSpPr>
          <p:cNvPr id="4" name="Slide Number Placeholder 3"/>
          <p:cNvSpPr>
            <a:spLocks noGrp="1"/>
          </p:cNvSpPr>
          <p:nvPr>
            <p:ph type="sldNum" sz="quarter" idx="10"/>
          </p:nvPr>
        </p:nvSpPr>
        <p:spPr/>
        <p:txBody>
          <a:bodyPr/>
          <a:lstStyle/>
          <a:p>
            <a:fld id="{E823A7A0-F85F-43A0-A07B-AE0014F9D8EC}" type="slidenum">
              <a:rPr lang="en-US" smtClean="0"/>
              <a:t>17</a:t>
            </a:fld>
            <a:endParaRPr lang="en-US"/>
          </a:p>
        </p:txBody>
      </p:sp>
    </p:spTree>
    <p:extLst>
      <p:ext uri="{BB962C8B-B14F-4D97-AF65-F5344CB8AC3E}">
        <p14:creationId xmlns:p14="http://schemas.microsoft.com/office/powerpoint/2010/main" val="93950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2A20922-E1CE-40EB-9C48-0A6073723AB1}" type="datetimeFigureOut">
              <a:rPr lang="en-US" smtClean="0"/>
              <a:t>9/9/2014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05D93B-54A3-4756-B54F-E63A5591BE15}" type="slidenum">
              <a:rPr lang="en-US" smtClean="0"/>
              <a:t>‹#›</a:t>
            </a:fld>
            <a:endParaRPr lang="en-US"/>
          </a:p>
        </p:txBody>
      </p:sp>
    </p:spTree>
    <p:extLst>
      <p:ext uri="{BB962C8B-B14F-4D97-AF65-F5344CB8AC3E}">
        <p14:creationId xmlns:p14="http://schemas.microsoft.com/office/powerpoint/2010/main" val="19649633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A20922-E1CE-40EB-9C48-0A6073723AB1}" type="datetimeFigureOut">
              <a:rPr lang="en-US" smtClean="0"/>
              <a:t>9/9/2014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05D93B-54A3-4756-B54F-E63A5591BE15}" type="slidenum">
              <a:rPr lang="en-US" smtClean="0"/>
              <a:t>‹#›</a:t>
            </a:fld>
            <a:endParaRPr lang="en-US"/>
          </a:p>
        </p:txBody>
      </p:sp>
    </p:spTree>
    <p:extLst>
      <p:ext uri="{BB962C8B-B14F-4D97-AF65-F5344CB8AC3E}">
        <p14:creationId xmlns:p14="http://schemas.microsoft.com/office/powerpoint/2010/main" val="4025279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A20922-E1CE-40EB-9C48-0A6073723AB1}" type="datetimeFigureOut">
              <a:rPr lang="en-US" smtClean="0"/>
              <a:t>9/9/2014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05D93B-54A3-4756-B54F-E63A5591BE15}" type="slidenum">
              <a:rPr lang="en-US" smtClean="0"/>
              <a:t>‹#›</a:t>
            </a:fld>
            <a:endParaRPr lang="en-US"/>
          </a:p>
        </p:txBody>
      </p:sp>
    </p:spTree>
    <p:extLst>
      <p:ext uri="{BB962C8B-B14F-4D97-AF65-F5344CB8AC3E}">
        <p14:creationId xmlns:p14="http://schemas.microsoft.com/office/powerpoint/2010/main" val="3456777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A20922-E1CE-40EB-9C48-0A6073723AB1}" type="datetimeFigureOut">
              <a:rPr lang="en-US" smtClean="0"/>
              <a:t>9/9/2014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05D93B-54A3-4756-B54F-E63A5591BE15}" type="slidenum">
              <a:rPr lang="en-US" smtClean="0"/>
              <a:t>‹#›</a:t>
            </a:fld>
            <a:endParaRPr lang="en-US"/>
          </a:p>
        </p:txBody>
      </p:sp>
    </p:spTree>
    <p:extLst>
      <p:ext uri="{BB962C8B-B14F-4D97-AF65-F5344CB8AC3E}">
        <p14:creationId xmlns:p14="http://schemas.microsoft.com/office/powerpoint/2010/main" val="413789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2A20922-E1CE-40EB-9C48-0A6073723AB1}" type="datetimeFigureOut">
              <a:rPr lang="en-US" smtClean="0"/>
              <a:t>9/9/2014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05D93B-54A3-4756-B54F-E63A5591BE15}" type="slidenum">
              <a:rPr lang="en-US" smtClean="0"/>
              <a:t>‹#›</a:t>
            </a:fld>
            <a:endParaRPr lang="en-US"/>
          </a:p>
        </p:txBody>
      </p:sp>
    </p:spTree>
    <p:extLst>
      <p:ext uri="{BB962C8B-B14F-4D97-AF65-F5344CB8AC3E}">
        <p14:creationId xmlns:p14="http://schemas.microsoft.com/office/powerpoint/2010/main" val="708450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2A20922-E1CE-40EB-9C48-0A6073723AB1}" type="datetimeFigureOut">
              <a:rPr lang="en-US" smtClean="0"/>
              <a:t>9/9/2014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05D93B-54A3-4756-B54F-E63A5591BE15}" type="slidenum">
              <a:rPr lang="en-US" smtClean="0"/>
              <a:t>‹#›</a:t>
            </a:fld>
            <a:endParaRPr lang="en-US"/>
          </a:p>
        </p:txBody>
      </p:sp>
    </p:spTree>
    <p:extLst>
      <p:ext uri="{BB962C8B-B14F-4D97-AF65-F5344CB8AC3E}">
        <p14:creationId xmlns:p14="http://schemas.microsoft.com/office/powerpoint/2010/main" val="4079540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2A20922-E1CE-40EB-9C48-0A6073723AB1}" type="datetimeFigureOut">
              <a:rPr lang="en-US" smtClean="0"/>
              <a:t>9/9/2014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B05D93B-54A3-4756-B54F-E63A5591BE15}" type="slidenum">
              <a:rPr lang="en-US" smtClean="0"/>
              <a:t>‹#›</a:t>
            </a:fld>
            <a:endParaRPr lang="en-US"/>
          </a:p>
        </p:txBody>
      </p:sp>
    </p:spTree>
    <p:extLst>
      <p:ext uri="{BB962C8B-B14F-4D97-AF65-F5344CB8AC3E}">
        <p14:creationId xmlns:p14="http://schemas.microsoft.com/office/powerpoint/2010/main" val="2485488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2A20922-E1CE-40EB-9C48-0A6073723AB1}" type="datetimeFigureOut">
              <a:rPr lang="en-US" smtClean="0"/>
              <a:t>9/9/2014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05D93B-54A3-4756-B54F-E63A5591BE15}" type="slidenum">
              <a:rPr lang="en-US" smtClean="0"/>
              <a:t>‹#›</a:t>
            </a:fld>
            <a:endParaRPr lang="en-US"/>
          </a:p>
        </p:txBody>
      </p:sp>
    </p:spTree>
    <p:extLst>
      <p:ext uri="{BB962C8B-B14F-4D97-AF65-F5344CB8AC3E}">
        <p14:creationId xmlns:p14="http://schemas.microsoft.com/office/powerpoint/2010/main" val="16318623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A20922-E1CE-40EB-9C48-0A6073723AB1}" type="datetimeFigureOut">
              <a:rPr lang="en-US" smtClean="0"/>
              <a:t>9/9/2014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B05D93B-54A3-4756-B54F-E63A5591BE15}" type="slidenum">
              <a:rPr lang="en-US" smtClean="0"/>
              <a:t>‹#›</a:t>
            </a:fld>
            <a:endParaRPr lang="en-US"/>
          </a:p>
        </p:txBody>
      </p:sp>
    </p:spTree>
    <p:extLst>
      <p:ext uri="{BB962C8B-B14F-4D97-AF65-F5344CB8AC3E}">
        <p14:creationId xmlns:p14="http://schemas.microsoft.com/office/powerpoint/2010/main" val="3493725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A20922-E1CE-40EB-9C48-0A6073723AB1}" type="datetimeFigureOut">
              <a:rPr lang="en-US" smtClean="0"/>
              <a:t>9/9/2014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05D93B-54A3-4756-B54F-E63A5591BE15}" type="slidenum">
              <a:rPr lang="en-US" smtClean="0"/>
              <a:t>‹#›</a:t>
            </a:fld>
            <a:endParaRPr lang="en-US"/>
          </a:p>
        </p:txBody>
      </p:sp>
    </p:spTree>
    <p:extLst>
      <p:ext uri="{BB962C8B-B14F-4D97-AF65-F5344CB8AC3E}">
        <p14:creationId xmlns:p14="http://schemas.microsoft.com/office/powerpoint/2010/main" val="2794731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A20922-E1CE-40EB-9C48-0A6073723AB1}" type="datetimeFigureOut">
              <a:rPr lang="en-US" smtClean="0"/>
              <a:t>9/9/2014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05D93B-54A3-4756-B54F-E63A5591BE15}" type="slidenum">
              <a:rPr lang="en-US" smtClean="0"/>
              <a:t>‹#›</a:t>
            </a:fld>
            <a:endParaRPr lang="en-US"/>
          </a:p>
        </p:txBody>
      </p:sp>
    </p:spTree>
    <p:extLst>
      <p:ext uri="{BB962C8B-B14F-4D97-AF65-F5344CB8AC3E}">
        <p14:creationId xmlns:p14="http://schemas.microsoft.com/office/powerpoint/2010/main" val="872916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A20922-E1CE-40EB-9C48-0A6073723AB1}" type="datetimeFigureOut">
              <a:rPr lang="en-US" smtClean="0"/>
              <a:t>9/9/2014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05D93B-54A3-4756-B54F-E63A5591BE15}" type="slidenum">
              <a:rPr lang="en-US" smtClean="0"/>
              <a:t>‹#›</a:t>
            </a:fld>
            <a:endParaRPr lang="en-US"/>
          </a:p>
        </p:txBody>
      </p:sp>
    </p:spTree>
    <p:extLst>
      <p:ext uri="{BB962C8B-B14F-4D97-AF65-F5344CB8AC3E}">
        <p14:creationId xmlns:p14="http://schemas.microsoft.com/office/powerpoint/2010/main" val="1029079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4.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4600" y="4035425"/>
            <a:ext cx="5943600" cy="765175"/>
          </a:xfrm>
        </p:spPr>
        <p:txBody>
          <a:bodyPr>
            <a:noAutofit/>
          </a:bodyPr>
          <a:lstStyle/>
          <a:p>
            <a:pPr algn="l">
              <a:lnSpc>
                <a:spcPts val="4000"/>
              </a:lnSpc>
            </a:pPr>
            <a:r>
              <a:rPr lang="en-US" sz="2400" b="1" spc="-100" dirty="0" smtClean="0">
                <a:solidFill>
                  <a:srgbClr val="C00000"/>
                </a:solidFill>
                <a:cs typeface="Arial" pitchFamily="34" charset="0"/>
              </a:rPr>
              <a:t>C105 </a:t>
            </a:r>
            <a:r>
              <a:rPr lang="en-US" sz="2400" b="1" spc="-100" dirty="0" smtClean="0">
                <a:cs typeface="Arial" pitchFamily="34" charset="0"/>
              </a:rPr>
              <a:t>PREDICTION, PROBABILITY &amp; PIGSKIN</a:t>
            </a:r>
            <a:endParaRPr lang="en-US" sz="2400" b="1" spc="-100" dirty="0">
              <a:cs typeface="Arial" pitchFamily="34" charset="0"/>
            </a:endParaRPr>
          </a:p>
        </p:txBody>
      </p:sp>
      <p:pic>
        <p:nvPicPr>
          <p:cNvPr id="4" name="Picture 3" descr="https://www.indiana.edu/%7Emotzweb/courses/c105_catchHeader.jpg"/>
          <p:cNvPicPr/>
          <p:nvPr/>
        </p:nvPicPr>
        <p:blipFill>
          <a:blip r:embed="rId2">
            <a:extLst>
              <a:ext uri="{28A0092B-C50C-407E-A947-70E740481C1C}">
                <a14:useLocalDpi xmlns:a14="http://schemas.microsoft.com/office/drawing/2010/main" val="0"/>
              </a:ext>
            </a:extLst>
          </a:blip>
          <a:srcRect/>
          <a:stretch>
            <a:fillRect/>
          </a:stretch>
        </p:blipFill>
        <p:spPr bwMode="auto">
          <a:xfrm>
            <a:off x="914400" y="1066800"/>
            <a:ext cx="1600200" cy="4650105"/>
          </a:xfrm>
          <a:prstGeom prst="rect">
            <a:avLst/>
          </a:prstGeom>
          <a:noFill/>
          <a:ln>
            <a:noFill/>
          </a:ln>
        </p:spPr>
      </p:pic>
      <p:cxnSp>
        <p:nvCxnSpPr>
          <p:cNvPr id="6" name="Straight Connector 5"/>
          <p:cNvCxnSpPr/>
          <p:nvPr/>
        </p:nvCxnSpPr>
        <p:spPr>
          <a:xfrm>
            <a:off x="2590800" y="3962400"/>
            <a:ext cx="4953000" cy="0"/>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590800" y="2209801"/>
            <a:ext cx="4953000" cy="1447799"/>
          </a:xfrm>
          <a:prstGeom prst="rect">
            <a:avLst/>
          </a:prstGeom>
          <a:noFill/>
        </p:spPr>
        <p:txBody>
          <a:bodyPr wrap="square" rtlCol="0" anchor="b" anchorCtr="0">
            <a:noAutofit/>
          </a:bodyPr>
          <a:lstStyle/>
          <a:p>
            <a:r>
              <a:rPr lang="en-US" sz="2400" dirty="0" smtClean="0"/>
              <a:t>day 5:</a:t>
            </a:r>
            <a:br>
              <a:rPr lang="en-US" sz="2400" dirty="0" smtClean="0"/>
            </a:br>
            <a:r>
              <a:rPr lang="en-US" sz="2400" dirty="0" smtClean="0"/>
              <a:t>basics of </a:t>
            </a:r>
            <a:r>
              <a:rPr lang="en-US" sz="2400" b="1" dirty="0" smtClean="0"/>
              <a:t>empiricism</a:t>
            </a:r>
            <a:endParaRPr lang="en-US" sz="2400" b="1" dirty="0"/>
          </a:p>
        </p:txBody>
      </p:sp>
      <p:sp>
        <p:nvSpPr>
          <p:cNvPr id="9" name="TextBox 8"/>
          <p:cNvSpPr txBox="1"/>
          <p:nvPr/>
        </p:nvSpPr>
        <p:spPr>
          <a:xfrm>
            <a:off x="7010400" y="6477000"/>
            <a:ext cx="1981200" cy="276999"/>
          </a:xfrm>
          <a:prstGeom prst="rect">
            <a:avLst/>
          </a:prstGeom>
          <a:noFill/>
        </p:spPr>
        <p:txBody>
          <a:bodyPr wrap="square" rtlCol="0">
            <a:spAutoFit/>
          </a:bodyPr>
          <a:lstStyle/>
          <a:p>
            <a:pPr algn="r"/>
            <a:r>
              <a:rPr lang="en-US" sz="1200" dirty="0" smtClean="0"/>
              <a:t>© Ben Motz, </a:t>
            </a:r>
            <a:r>
              <a:rPr lang="en-US" sz="1200" dirty="0" smtClean="0"/>
              <a:t>2014</a:t>
            </a:r>
            <a:endParaRPr lang="en-US" sz="1200" dirty="0"/>
          </a:p>
        </p:txBody>
      </p:sp>
    </p:spTree>
    <p:extLst>
      <p:ext uri="{BB962C8B-B14F-4D97-AF65-F5344CB8AC3E}">
        <p14:creationId xmlns:p14="http://schemas.microsoft.com/office/powerpoint/2010/main" val="35750894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thinking </a:t>
            </a:r>
            <a:r>
              <a:rPr lang="en-US" b="1" dirty="0" smtClean="0"/>
              <a:t>empiric</a:t>
            </a:r>
            <a:r>
              <a:rPr lang="en-US" b="1" dirty="0" smtClean="0">
                <a:solidFill>
                  <a:srgbClr val="C00000"/>
                </a:solidFill>
              </a:rPr>
              <a:t>ally</a:t>
            </a:r>
            <a:endParaRPr lang="en-US" b="1" dirty="0">
              <a:solidFill>
                <a:srgbClr val="C00000"/>
              </a:solidFill>
            </a:endParaRPr>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be observant</a:t>
            </a:r>
          </a:p>
          <a:p>
            <a:pPr marL="514350" indent="-514350">
              <a:buFont typeface="+mj-lt"/>
              <a:buAutoNum type="arabicPeriod"/>
            </a:pPr>
            <a:r>
              <a:rPr lang="en-US" dirty="0" smtClean="0"/>
              <a:t>recognize the need for data</a:t>
            </a:r>
          </a:p>
          <a:p>
            <a:pPr marL="514350" indent="-514350">
              <a:buFont typeface="+mj-lt"/>
              <a:buAutoNum type="arabicPeriod"/>
            </a:pPr>
            <a:r>
              <a:rPr lang="en-US" dirty="0" smtClean="0"/>
              <a:t>consider variation</a:t>
            </a:r>
          </a:p>
          <a:p>
            <a:pPr marL="514350" indent="-514350">
              <a:buFont typeface="+mj-lt"/>
              <a:buAutoNum type="arabicPeriod"/>
            </a:pPr>
            <a:r>
              <a:rPr lang="en-US" dirty="0" smtClean="0"/>
              <a:t>synthesis </a:t>
            </a:r>
          </a:p>
          <a:p>
            <a:pPr marL="514350" indent="-514350">
              <a:buFont typeface="+mj-lt"/>
              <a:buAutoNum type="arabicPeriod"/>
            </a:pPr>
            <a:r>
              <a:rPr lang="en-US" dirty="0" smtClean="0"/>
              <a:t>skepticism</a:t>
            </a:r>
            <a:endParaRPr lang="en-US" dirty="0"/>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r="17343"/>
          <a:stretch/>
        </p:blipFill>
        <p:spPr bwMode="auto">
          <a:xfrm>
            <a:off x="7010401" y="18143"/>
            <a:ext cx="2133600" cy="1771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2167" y="1981200"/>
            <a:ext cx="2276475" cy="20097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0"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l="22062" t="15316" r="20869"/>
          <a:stretch/>
        </p:blipFill>
        <p:spPr bwMode="auto">
          <a:xfrm>
            <a:off x="5879585" y="121558"/>
            <a:ext cx="1500928" cy="166823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1"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4068" y="4267200"/>
            <a:ext cx="2352675" cy="1943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2"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72769" y="2971800"/>
            <a:ext cx="1857279" cy="1447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3"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62400" y="4572000"/>
            <a:ext cx="2428875" cy="1876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4" name="Picture 8"/>
          <p:cNvPicPr>
            <a:picLocks noChangeAspect="1" noChangeArrowheads="1"/>
          </p:cNvPicPr>
          <p:nvPr/>
        </p:nvPicPr>
        <p:blipFill rotWithShape="1">
          <a:blip r:embed="rId8">
            <a:extLst>
              <a:ext uri="{28A0092B-C50C-407E-A947-70E740481C1C}">
                <a14:useLocalDpi xmlns:a14="http://schemas.microsoft.com/office/drawing/2010/main" val="0"/>
              </a:ext>
            </a:extLst>
          </a:blip>
          <a:srcRect t="12222" b="4233"/>
          <a:stretch/>
        </p:blipFill>
        <p:spPr bwMode="auto">
          <a:xfrm>
            <a:off x="2209800" y="4791782"/>
            <a:ext cx="1971675" cy="20662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5" name="Picture 9"/>
          <p:cNvPicPr>
            <a:picLocks noChangeAspect="1" noChangeArrowheads="1"/>
          </p:cNvPicPr>
          <p:nvPr/>
        </p:nvPicPr>
        <p:blipFill rotWithShape="1">
          <a:blip r:embed="rId9">
            <a:extLst>
              <a:ext uri="{28A0092B-C50C-407E-A947-70E740481C1C}">
                <a14:useLocalDpi xmlns:a14="http://schemas.microsoft.com/office/drawing/2010/main" val="0"/>
              </a:ext>
            </a:extLst>
          </a:blip>
          <a:srcRect t="22077" b="7332"/>
          <a:stretch/>
        </p:blipFill>
        <p:spPr bwMode="auto">
          <a:xfrm>
            <a:off x="228600" y="4911474"/>
            <a:ext cx="1829870" cy="11974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22819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0"/>
                                        </p:tgtEl>
                                        <p:attrNameLst>
                                          <p:attrName>style.visibility</p:attrName>
                                        </p:attrNameLst>
                                      </p:cBhvr>
                                      <p:to>
                                        <p:strVal val="visible"/>
                                      </p:to>
                                    </p:set>
                                    <p:animEffect transition="in" filter="fade">
                                      <p:cBhvr>
                                        <p:cTn id="7" dur="500"/>
                                        <p:tgtEl>
                                          <p:spTgt spid="4100"/>
                                        </p:tgtEl>
                                      </p:cBhvr>
                                    </p:animEffect>
                                  </p:childTnLst>
                                </p:cTn>
                              </p:par>
                              <p:par>
                                <p:cTn id="8" presetID="10" presetClass="entr" presetSubtype="0" fill="hold" nodeType="withEffect">
                                  <p:stCondLst>
                                    <p:cond delay="0"/>
                                  </p:stCondLst>
                                  <p:childTnLst>
                                    <p:set>
                                      <p:cBhvr>
                                        <p:cTn id="9" dur="1" fill="hold">
                                          <p:stCondLst>
                                            <p:cond delay="0"/>
                                          </p:stCondLst>
                                        </p:cTn>
                                        <p:tgtEl>
                                          <p:spTgt spid="4098"/>
                                        </p:tgtEl>
                                        <p:attrNameLst>
                                          <p:attrName>style.visibility</p:attrName>
                                        </p:attrNameLst>
                                      </p:cBhvr>
                                      <p:to>
                                        <p:strVal val="visible"/>
                                      </p:to>
                                    </p:set>
                                    <p:animEffect transition="in" filter="fade">
                                      <p:cBhvr>
                                        <p:cTn id="10" dur="500"/>
                                        <p:tgtEl>
                                          <p:spTgt spid="4098"/>
                                        </p:tgtEl>
                                      </p:cBhvr>
                                    </p:animEffect>
                                  </p:childTnLst>
                                </p:cTn>
                              </p:par>
                              <p:par>
                                <p:cTn id="11" presetID="10" presetClass="entr" presetSubtype="0" fill="hold" nodeType="withEffect">
                                  <p:stCondLst>
                                    <p:cond delay="0"/>
                                  </p:stCondLst>
                                  <p:childTnLst>
                                    <p:set>
                                      <p:cBhvr>
                                        <p:cTn id="12" dur="1" fill="hold">
                                          <p:stCondLst>
                                            <p:cond delay="0"/>
                                          </p:stCondLst>
                                        </p:cTn>
                                        <p:tgtEl>
                                          <p:spTgt spid="4099"/>
                                        </p:tgtEl>
                                        <p:attrNameLst>
                                          <p:attrName>style.visibility</p:attrName>
                                        </p:attrNameLst>
                                      </p:cBhvr>
                                      <p:to>
                                        <p:strVal val="visible"/>
                                      </p:to>
                                    </p:set>
                                    <p:animEffect transition="in" filter="fade">
                                      <p:cBhvr>
                                        <p:cTn id="13" dur="500"/>
                                        <p:tgtEl>
                                          <p:spTgt spid="4099"/>
                                        </p:tgtEl>
                                      </p:cBhvr>
                                    </p:animEffect>
                                  </p:childTnLst>
                                </p:cTn>
                              </p:par>
                              <p:par>
                                <p:cTn id="14" presetID="10" presetClass="entr" presetSubtype="0" fill="hold" nodeType="withEffect">
                                  <p:stCondLst>
                                    <p:cond delay="0"/>
                                  </p:stCondLst>
                                  <p:childTnLst>
                                    <p:set>
                                      <p:cBhvr>
                                        <p:cTn id="15" dur="1" fill="hold">
                                          <p:stCondLst>
                                            <p:cond delay="0"/>
                                          </p:stCondLst>
                                        </p:cTn>
                                        <p:tgtEl>
                                          <p:spTgt spid="4102"/>
                                        </p:tgtEl>
                                        <p:attrNameLst>
                                          <p:attrName>style.visibility</p:attrName>
                                        </p:attrNameLst>
                                      </p:cBhvr>
                                      <p:to>
                                        <p:strVal val="visible"/>
                                      </p:to>
                                    </p:set>
                                    <p:animEffect transition="in" filter="fade">
                                      <p:cBhvr>
                                        <p:cTn id="16" dur="500"/>
                                        <p:tgtEl>
                                          <p:spTgt spid="4102"/>
                                        </p:tgtEl>
                                      </p:cBhvr>
                                    </p:animEffect>
                                  </p:childTnLst>
                                </p:cTn>
                              </p:par>
                              <p:par>
                                <p:cTn id="17" presetID="10" presetClass="entr" presetSubtype="0" fill="hold" nodeType="withEffect">
                                  <p:stCondLst>
                                    <p:cond delay="0"/>
                                  </p:stCondLst>
                                  <p:childTnLst>
                                    <p:set>
                                      <p:cBhvr>
                                        <p:cTn id="18" dur="1" fill="hold">
                                          <p:stCondLst>
                                            <p:cond delay="0"/>
                                          </p:stCondLst>
                                        </p:cTn>
                                        <p:tgtEl>
                                          <p:spTgt spid="4101"/>
                                        </p:tgtEl>
                                        <p:attrNameLst>
                                          <p:attrName>style.visibility</p:attrName>
                                        </p:attrNameLst>
                                      </p:cBhvr>
                                      <p:to>
                                        <p:strVal val="visible"/>
                                      </p:to>
                                    </p:set>
                                    <p:animEffect transition="in" filter="fade">
                                      <p:cBhvr>
                                        <p:cTn id="19" dur="500"/>
                                        <p:tgtEl>
                                          <p:spTgt spid="4101"/>
                                        </p:tgtEl>
                                      </p:cBhvr>
                                    </p:animEffect>
                                  </p:childTnLst>
                                </p:cTn>
                              </p:par>
                              <p:par>
                                <p:cTn id="20" presetID="10" presetClass="entr" presetSubtype="0" fill="hold" nodeType="withEffect">
                                  <p:stCondLst>
                                    <p:cond delay="0"/>
                                  </p:stCondLst>
                                  <p:childTnLst>
                                    <p:set>
                                      <p:cBhvr>
                                        <p:cTn id="21" dur="1" fill="hold">
                                          <p:stCondLst>
                                            <p:cond delay="0"/>
                                          </p:stCondLst>
                                        </p:cTn>
                                        <p:tgtEl>
                                          <p:spTgt spid="4103"/>
                                        </p:tgtEl>
                                        <p:attrNameLst>
                                          <p:attrName>style.visibility</p:attrName>
                                        </p:attrNameLst>
                                      </p:cBhvr>
                                      <p:to>
                                        <p:strVal val="visible"/>
                                      </p:to>
                                    </p:set>
                                    <p:animEffect transition="in" filter="fade">
                                      <p:cBhvr>
                                        <p:cTn id="22" dur="500"/>
                                        <p:tgtEl>
                                          <p:spTgt spid="4103"/>
                                        </p:tgtEl>
                                      </p:cBhvr>
                                    </p:animEffect>
                                  </p:childTnLst>
                                </p:cTn>
                              </p:par>
                              <p:par>
                                <p:cTn id="23" presetID="10" presetClass="entr" presetSubtype="0" fill="hold" nodeType="withEffect">
                                  <p:stCondLst>
                                    <p:cond delay="0"/>
                                  </p:stCondLst>
                                  <p:childTnLst>
                                    <p:set>
                                      <p:cBhvr>
                                        <p:cTn id="24" dur="1" fill="hold">
                                          <p:stCondLst>
                                            <p:cond delay="0"/>
                                          </p:stCondLst>
                                        </p:cTn>
                                        <p:tgtEl>
                                          <p:spTgt spid="4104"/>
                                        </p:tgtEl>
                                        <p:attrNameLst>
                                          <p:attrName>style.visibility</p:attrName>
                                        </p:attrNameLst>
                                      </p:cBhvr>
                                      <p:to>
                                        <p:strVal val="visible"/>
                                      </p:to>
                                    </p:set>
                                    <p:animEffect transition="in" filter="fade">
                                      <p:cBhvr>
                                        <p:cTn id="25" dur="500"/>
                                        <p:tgtEl>
                                          <p:spTgt spid="4104"/>
                                        </p:tgtEl>
                                      </p:cBhvr>
                                    </p:animEffect>
                                  </p:childTnLst>
                                </p:cTn>
                              </p:par>
                              <p:par>
                                <p:cTn id="26" presetID="10" presetClass="entr" presetSubtype="0" fill="hold" nodeType="withEffect">
                                  <p:stCondLst>
                                    <p:cond delay="0"/>
                                  </p:stCondLst>
                                  <p:childTnLst>
                                    <p:set>
                                      <p:cBhvr>
                                        <p:cTn id="27" dur="1" fill="hold">
                                          <p:stCondLst>
                                            <p:cond delay="0"/>
                                          </p:stCondLst>
                                        </p:cTn>
                                        <p:tgtEl>
                                          <p:spTgt spid="4105"/>
                                        </p:tgtEl>
                                        <p:attrNameLst>
                                          <p:attrName>style.visibility</p:attrName>
                                        </p:attrNameLst>
                                      </p:cBhvr>
                                      <p:to>
                                        <p:strVal val="visible"/>
                                      </p:to>
                                    </p:set>
                                    <p:animEffect transition="in" filter="fade">
                                      <p:cBhvr>
                                        <p:cTn id="28" dur="500"/>
                                        <p:tgtEl>
                                          <p:spTgt spid="4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feature </a:t>
            </a:r>
            <a:r>
              <a:rPr lang="en-US" b="1" dirty="0" smtClean="0"/>
              <a:t>1</a:t>
            </a:r>
            <a:r>
              <a:rPr lang="en-US" dirty="0" smtClean="0"/>
              <a:t>: </a:t>
            </a:r>
            <a:r>
              <a:rPr lang="en-US" b="1" dirty="0" smtClean="0"/>
              <a:t>be</a:t>
            </a:r>
            <a:r>
              <a:rPr lang="en-US" b="1" dirty="0" smtClean="0">
                <a:solidFill>
                  <a:srgbClr val="C00000"/>
                </a:solidFill>
              </a:rPr>
              <a:t> observant</a:t>
            </a:r>
            <a:endParaRPr lang="en-US" dirty="0"/>
          </a:p>
        </p:txBody>
      </p:sp>
      <p:sp>
        <p:nvSpPr>
          <p:cNvPr id="3" name="Content Placeholder 2"/>
          <p:cNvSpPr>
            <a:spLocks noGrp="1"/>
          </p:cNvSpPr>
          <p:nvPr>
            <p:ph idx="1"/>
          </p:nvPr>
        </p:nvSpPr>
        <p:spPr/>
        <p:txBody>
          <a:bodyPr/>
          <a:lstStyle/>
          <a:p>
            <a:r>
              <a:rPr lang="en-US" dirty="0" smtClean="0"/>
              <a:t>what happened in the past week?</a:t>
            </a:r>
          </a:p>
          <a:p>
            <a:pPr marL="0" indent="0">
              <a:buNone/>
            </a:pPr>
            <a:r>
              <a:rPr lang="en-US" dirty="0" smtClean="0"/>
              <a:t>				-- in football games</a:t>
            </a:r>
          </a:p>
          <a:p>
            <a:pPr marL="0" indent="0">
              <a:buNone/>
            </a:pPr>
            <a:r>
              <a:rPr lang="en-US" dirty="0"/>
              <a:t>	</a:t>
            </a:r>
            <a:r>
              <a:rPr lang="en-US" dirty="0" smtClean="0"/>
              <a:t>			-- on your team</a:t>
            </a:r>
          </a:p>
          <a:p>
            <a:r>
              <a:rPr lang="en-US" dirty="0"/>
              <a:t>follow @</a:t>
            </a:r>
            <a:r>
              <a:rPr lang="en-US" dirty="0" err="1" smtClean="0"/>
              <a:t>ESPNStatsInfo</a:t>
            </a:r>
            <a:r>
              <a:rPr lang="en-US" dirty="0" smtClean="0"/>
              <a:t> </a:t>
            </a:r>
            <a:r>
              <a:rPr lang="en-US" dirty="0" smtClean="0">
                <a:solidFill>
                  <a:schemeClr val="bg1">
                    <a:lumMod val="65000"/>
                  </a:schemeClr>
                </a:solidFill>
              </a:rPr>
              <a:t>(if you dare)</a:t>
            </a:r>
          </a:p>
          <a:p>
            <a:r>
              <a:rPr lang="en-US" dirty="0" smtClean="0"/>
              <a:t>what are sports writers</a:t>
            </a:r>
            <a:br>
              <a:rPr lang="en-US" dirty="0" smtClean="0"/>
            </a:br>
            <a:r>
              <a:rPr lang="en-US" dirty="0" smtClean="0"/>
              <a:t>saying?</a:t>
            </a:r>
            <a:endParaRPr lang="en-US" dirty="0"/>
          </a:p>
        </p:txBody>
      </p:sp>
      <p:sp>
        <p:nvSpPr>
          <p:cNvPr id="4" name="TextBox 3"/>
          <p:cNvSpPr txBox="1"/>
          <p:nvPr/>
        </p:nvSpPr>
        <p:spPr>
          <a:xfrm>
            <a:off x="4419600" y="4191000"/>
            <a:ext cx="4038600" cy="769441"/>
          </a:xfrm>
          <a:prstGeom prst="rect">
            <a:avLst/>
          </a:prstGeom>
          <a:noFill/>
        </p:spPr>
        <p:txBody>
          <a:bodyPr wrap="square" rtlCol="0">
            <a:spAutoFit/>
          </a:bodyPr>
          <a:lstStyle/>
          <a:p>
            <a:pPr algn="r"/>
            <a:r>
              <a:rPr lang="en-US" sz="4400" dirty="0" smtClean="0"/>
              <a:t>ask: </a:t>
            </a:r>
            <a:r>
              <a:rPr lang="en-US" sz="4400" b="1" dirty="0" smtClean="0"/>
              <a:t>why?</a:t>
            </a:r>
            <a:endParaRPr lang="en-US" sz="4400" b="1" dirty="0"/>
          </a:p>
        </p:txBody>
      </p:sp>
      <p:sp>
        <p:nvSpPr>
          <p:cNvPr id="5" name="TextBox 4"/>
          <p:cNvSpPr txBox="1"/>
          <p:nvPr/>
        </p:nvSpPr>
        <p:spPr>
          <a:xfrm>
            <a:off x="4419600" y="4854714"/>
            <a:ext cx="4038600" cy="769441"/>
          </a:xfrm>
          <a:prstGeom prst="rect">
            <a:avLst/>
          </a:prstGeom>
          <a:noFill/>
        </p:spPr>
        <p:txBody>
          <a:bodyPr wrap="square" rtlCol="0">
            <a:spAutoFit/>
          </a:bodyPr>
          <a:lstStyle/>
          <a:p>
            <a:pPr algn="r"/>
            <a:r>
              <a:rPr lang="en-US" sz="4400" b="1" dirty="0" smtClean="0"/>
              <a:t>how?</a:t>
            </a:r>
            <a:endParaRPr lang="en-US" sz="4400" b="1" dirty="0"/>
          </a:p>
        </p:txBody>
      </p:sp>
      <p:sp>
        <p:nvSpPr>
          <p:cNvPr id="6" name="TextBox 5"/>
          <p:cNvSpPr txBox="1"/>
          <p:nvPr/>
        </p:nvSpPr>
        <p:spPr>
          <a:xfrm>
            <a:off x="4419600" y="5486400"/>
            <a:ext cx="4038600" cy="769441"/>
          </a:xfrm>
          <a:prstGeom prst="rect">
            <a:avLst/>
          </a:prstGeom>
          <a:noFill/>
        </p:spPr>
        <p:txBody>
          <a:bodyPr wrap="square" rtlCol="0">
            <a:spAutoFit/>
          </a:bodyPr>
          <a:lstStyle/>
          <a:p>
            <a:pPr algn="r"/>
            <a:r>
              <a:rPr lang="en-US" sz="4400" b="1" dirty="0" smtClean="0"/>
              <a:t>when?</a:t>
            </a:r>
            <a:endParaRPr lang="en-US" sz="4400" b="1" dirty="0"/>
          </a:p>
        </p:txBody>
      </p:sp>
    </p:spTree>
    <p:extLst>
      <p:ext uri="{BB962C8B-B14F-4D97-AF65-F5344CB8AC3E}">
        <p14:creationId xmlns:p14="http://schemas.microsoft.com/office/powerpoint/2010/main" val="1742425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 calcmode="lin" valueType="num">
                                      <p:cBhvr additive="base">
                                        <p:cTn id="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 calcmode="lin" valueType="num">
                                      <p:cBhvr additive="base">
                                        <p:cTn id="1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an aside on </a:t>
            </a:r>
            <a:r>
              <a:rPr lang="en-US" b="1" dirty="0" smtClean="0"/>
              <a:t>being </a:t>
            </a:r>
            <a:r>
              <a:rPr lang="en-US" dirty="0" smtClean="0"/>
              <a:t>observant…</a:t>
            </a:r>
            <a:endParaRPr lang="en-US" dirty="0"/>
          </a:p>
        </p:txBody>
      </p:sp>
      <p:sp>
        <p:nvSpPr>
          <p:cNvPr id="3" name="Content Placeholder 2"/>
          <p:cNvSpPr>
            <a:spLocks noGrp="1"/>
          </p:cNvSpPr>
          <p:nvPr>
            <p:ph idx="1"/>
          </p:nvPr>
        </p:nvSpPr>
        <p:spPr>
          <a:xfrm>
            <a:off x="457200" y="1600200"/>
            <a:ext cx="8229600" cy="4724399"/>
          </a:xfrm>
        </p:spPr>
        <p:txBody>
          <a:bodyPr/>
          <a:lstStyle/>
          <a:p>
            <a:r>
              <a:rPr lang="en-US" dirty="0" smtClean="0"/>
              <a:t>as a species, we’re really pretty unobservant</a:t>
            </a:r>
          </a:p>
          <a:p>
            <a:r>
              <a:rPr lang="en-US" dirty="0" smtClean="0"/>
              <a:t>“how does a toilet work?”</a:t>
            </a:r>
          </a:p>
        </p:txBody>
      </p:sp>
    </p:spTree>
    <p:extLst>
      <p:ext uri="{BB962C8B-B14F-4D97-AF65-F5344CB8AC3E}">
        <p14:creationId xmlns:p14="http://schemas.microsoft.com/office/powerpoint/2010/main" val="4203930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feature </a:t>
            </a:r>
            <a:r>
              <a:rPr lang="en-US" b="1" dirty="0" smtClean="0"/>
              <a:t>2</a:t>
            </a:r>
            <a:r>
              <a:rPr lang="en-US" dirty="0" smtClean="0"/>
              <a:t>: </a:t>
            </a:r>
            <a:r>
              <a:rPr lang="en-US" b="1" dirty="0" smtClean="0"/>
              <a:t>seek </a:t>
            </a:r>
            <a:r>
              <a:rPr lang="en-US" b="1" dirty="0" smtClean="0">
                <a:solidFill>
                  <a:srgbClr val="C00000"/>
                </a:solidFill>
              </a:rPr>
              <a:t>data </a:t>
            </a:r>
            <a:r>
              <a:rPr lang="en-US" i="1" dirty="0" smtClean="0"/>
              <a:t>(interrogate)</a:t>
            </a:r>
            <a:endParaRPr lang="en-US" dirty="0"/>
          </a:p>
        </p:txBody>
      </p:sp>
      <p:sp>
        <p:nvSpPr>
          <p:cNvPr id="3" name="Content Placeholder 2"/>
          <p:cNvSpPr>
            <a:spLocks noGrp="1"/>
          </p:cNvSpPr>
          <p:nvPr>
            <p:ph idx="1"/>
          </p:nvPr>
        </p:nvSpPr>
        <p:spPr/>
        <p:txBody>
          <a:bodyPr/>
          <a:lstStyle/>
          <a:p>
            <a:r>
              <a:rPr lang="en-US" dirty="0" smtClean="0"/>
              <a:t>what would useful evidence </a:t>
            </a:r>
            <a:r>
              <a:rPr lang="en-US" b="1" dirty="0" smtClean="0"/>
              <a:t>look like</a:t>
            </a:r>
            <a:r>
              <a:rPr lang="en-US" dirty="0" smtClean="0"/>
              <a:t>?</a:t>
            </a:r>
            <a:endParaRPr lang="en-US" dirty="0"/>
          </a:p>
        </p:txBody>
      </p:sp>
      <p:sp>
        <p:nvSpPr>
          <p:cNvPr id="7" name="Rounded Rectangle 6"/>
          <p:cNvSpPr/>
          <p:nvPr/>
        </p:nvSpPr>
        <p:spPr>
          <a:xfrm>
            <a:off x="3581400" y="2438400"/>
            <a:ext cx="1981200" cy="1143000"/>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ahoma" panose="020B0604030504040204" pitchFamily="34" charset="0"/>
                <a:ea typeface="Tahoma" panose="020B0604030504040204" pitchFamily="34" charset="0"/>
                <a:cs typeface="Tahoma" panose="020B0604030504040204" pitchFamily="34" charset="0"/>
              </a:rPr>
              <a:t>are the data in the pigskin database?</a:t>
            </a:r>
            <a:endParaRPr lang="en-US"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cxnSp>
        <p:nvCxnSpPr>
          <p:cNvPr id="9" name="Straight Arrow Connector 8"/>
          <p:cNvCxnSpPr>
            <a:stCxn id="7" idx="2"/>
            <a:endCxn id="14" idx="0"/>
          </p:cNvCxnSpPr>
          <p:nvPr/>
        </p:nvCxnSpPr>
        <p:spPr>
          <a:xfrm flipH="1">
            <a:off x="2819400" y="3581400"/>
            <a:ext cx="1752600" cy="794657"/>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7" idx="2"/>
            <a:endCxn id="12" idx="0"/>
          </p:cNvCxnSpPr>
          <p:nvPr/>
        </p:nvCxnSpPr>
        <p:spPr>
          <a:xfrm>
            <a:off x="4572000" y="3581400"/>
            <a:ext cx="1828800" cy="762000"/>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2" name="Rounded Rectangle 11"/>
          <p:cNvSpPr/>
          <p:nvPr/>
        </p:nvSpPr>
        <p:spPr>
          <a:xfrm>
            <a:off x="5410200" y="4343400"/>
            <a:ext cx="1981200" cy="1676400"/>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ahoma" panose="020B0604030504040204" pitchFamily="34" charset="0"/>
                <a:ea typeface="Tahoma" panose="020B0604030504040204" pitchFamily="34" charset="0"/>
                <a:cs typeface="Tahoma" panose="020B0604030504040204" pitchFamily="34" charset="0"/>
              </a:rPr>
              <a:t>start translating the data into evidence</a:t>
            </a:r>
            <a:endParaRPr lang="en-US"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14" name="Rounded Rectangle 13"/>
          <p:cNvSpPr/>
          <p:nvPr/>
        </p:nvSpPr>
        <p:spPr>
          <a:xfrm>
            <a:off x="1828800" y="4376057"/>
            <a:ext cx="1981200" cy="1676400"/>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ahoma" panose="020B0604030504040204" pitchFamily="34" charset="0"/>
                <a:ea typeface="Tahoma" panose="020B0604030504040204" pitchFamily="34" charset="0"/>
                <a:cs typeface="Tahoma" panose="020B0604030504040204" pitchFamily="34" charset="0"/>
              </a:rPr>
              <a:t>woot!</a:t>
            </a:r>
            <a:endParaRPr lang="en-US"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16" name="TextBox 15"/>
          <p:cNvSpPr txBox="1"/>
          <p:nvPr/>
        </p:nvSpPr>
        <p:spPr>
          <a:xfrm>
            <a:off x="3076878" y="3733800"/>
            <a:ext cx="428322" cy="369332"/>
          </a:xfrm>
          <a:prstGeom prst="rect">
            <a:avLst/>
          </a:prstGeom>
          <a:noFill/>
        </p:spPr>
        <p:txBody>
          <a:bodyPr wrap="none" rtlCol="0">
            <a:spAutoFit/>
          </a:bodyPr>
          <a:lstStyle/>
          <a:p>
            <a:r>
              <a:rPr lang="en-US" dirty="0" smtClean="0"/>
              <a:t>no</a:t>
            </a:r>
            <a:endParaRPr lang="en-US" dirty="0"/>
          </a:p>
        </p:txBody>
      </p:sp>
      <p:sp>
        <p:nvSpPr>
          <p:cNvPr id="17" name="TextBox 16"/>
          <p:cNvSpPr txBox="1"/>
          <p:nvPr/>
        </p:nvSpPr>
        <p:spPr>
          <a:xfrm>
            <a:off x="5757175" y="3733800"/>
            <a:ext cx="491225" cy="369332"/>
          </a:xfrm>
          <a:prstGeom prst="rect">
            <a:avLst/>
          </a:prstGeom>
          <a:noFill/>
        </p:spPr>
        <p:txBody>
          <a:bodyPr wrap="none" rtlCol="0">
            <a:spAutoFit/>
          </a:bodyPr>
          <a:lstStyle/>
          <a:p>
            <a:r>
              <a:rPr lang="en-US" dirty="0" smtClean="0"/>
              <a:t>yes</a:t>
            </a:r>
            <a:endParaRPr lang="en-US" dirty="0"/>
          </a:p>
        </p:txBody>
      </p:sp>
    </p:spTree>
    <p:extLst>
      <p:ext uri="{BB962C8B-B14F-4D97-AF65-F5344CB8AC3E}">
        <p14:creationId xmlns:p14="http://schemas.microsoft.com/office/powerpoint/2010/main" val="34134464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smtClean="0"/>
              <a:t>data</a:t>
            </a:r>
            <a:r>
              <a:rPr lang="en-US" dirty="0" smtClean="0"/>
              <a:t> = a </a:t>
            </a:r>
            <a:r>
              <a:rPr lang="en-US" b="1" dirty="0" smtClean="0">
                <a:solidFill>
                  <a:srgbClr val="C00000"/>
                </a:solidFill>
              </a:rPr>
              <a:t>means</a:t>
            </a:r>
            <a:r>
              <a:rPr lang="en-US" dirty="0" smtClean="0"/>
              <a:t>, not an </a:t>
            </a:r>
            <a:r>
              <a:rPr lang="en-US" b="1" dirty="0" smtClean="0"/>
              <a:t>end</a:t>
            </a:r>
            <a:endParaRPr lang="en-US" b="1" dirty="0"/>
          </a:p>
        </p:txBody>
      </p:sp>
      <p:sp>
        <p:nvSpPr>
          <p:cNvPr id="3" name="Content Placeholder 2"/>
          <p:cNvSpPr>
            <a:spLocks noGrp="1"/>
          </p:cNvSpPr>
          <p:nvPr>
            <p:ph idx="1"/>
          </p:nvPr>
        </p:nvSpPr>
        <p:spPr/>
        <p:txBody>
          <a:bodyPr>
            <a:normAutofit fontScale="85000" lnSpcReduction="20000"/>
          </a:bodyPr>
          <a:lstStyle/>
          <a:p>
            <a:pPr marL="0" indent="0">
              <a:buNone/>
            </a:pPr>
            <a:r>
              <a:rPr lang="en-US" b="1" i="1" dirty="0" smtClean="0">
                <a:solidFill>
                  <a:srgbClr val="C00000"/>
                </a:solidFill>
              </a:rPr>
              <a:t>translating</a:t>
            </a:r>
            <a:r>
              <a:rPr lang="en-US" dirty="0" smtClean="0">
                <a:solidFill>
                  <a:srgbClr val="C00000"/>
                </a:solidFill>
              </a:rPr>
              <a:t> </a:t>
            </a:r>
            <a:r>
              <a:rPr lang="en-US" dirty="0" smtClean="0"/>
              <a:t>the data into evidence</a:t>
            </a:r>
          </a:p>
          <a:p>
            <a:r>
              <a:rPr lang="en-US" dirty="0" smtClean="0"/>
              <a:t>littering your writing with numbers is not being empirical</a:t>
            </a:r>
          </a:p>
          <a:p>
            <a:pPr lvl="1"/>
            <a:r>
              <a:rPr lang="en-US" dirty="0" smtClean="0"/>
              <a:t>WEEK 2, 2013: “Start him: </a:t>
            </a:r>
            <a:r>
              <a:rPr lang="en-US" dirty="0" err="1" smtClean="0"/>
              <a:t>Marshawn</a:t>
            </a:r>
            <a:r>
              <a:rPr lang="en-US" dirty="0" smtClean="0"/>
              <a:t> </a:t>
            </a:r>
            <a:r>
              <a:rPr lang="en-US" dirty="0"/>
              <a:t>Lynch, </a:t>
            </a:r>
            <a:r>
              <a:rPr lang="en-US" dirty="0" smtClean="0"/>
              <a:t>Seahawks: Yes</a:t>
            </a:r>
            <a:r>
              <a:rPr lang="en-US" dirty="0"/>
              <a:t>, I have to include him because of everyone that was freaking out about his poor performance in week 1.  You drafted him first round (most of you drafted him top three), so don't let one game dictate your outlook on him. He is playing against the 49'ers defense which he scored 25 fantasy points on last year. Over his last 17 games he has averaged 19.5 rushing attempts a game, with an average of 96 yards per game. With so many split backfields this year, its hard to compete with this kind of consistency</a:t>
            </a:r>
            <a:r>
              <a:rPr lang="en-US" dirty="0" smtClean="0"/>
              <a:t>.”</a:t>
            </a:r>
          </a:p>
          <a:p>
            <a:endParaRPr lang="en-US" dirty="0"/>
          </a:p>
        </p:txBody>
      </p:sp>
      <p:cxnSp>
        <p:nvCxnSpPr>
          <p:cNvPr id="5" name="Straight Arrow Connector 4"/>
          <p:cNvCxnSpPr/>
          <p:nvPr/>
        </p:nvCxnSpPr>
        <p:spPr>
          <a:xfrm flipH="1">
            <a:off x="7543800" y="1905000"/>
            <a:ext cx="457200" cy="1371600"/>
          </a:xfrm>
          <a:prstGeom prst="straightConnector1">
            <a:avLst/>
          </a:prstGeom>
          <a:ln w="571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7543800" y="1066800"/>
            <a:ext cx="1447800" cy="646331"/>
          </a:xfrm>
          <a:prstGeom prst="rect">
            <a:avLst/>
          </a:prstGeom>
          <a:noFill/>
        </p:spPr>
        <p:txBody>
          <a:bodyPr wrap="square" rtlCol="0">
            <a:spAutoFit/>
          </a:bodyPr>
          <a:lstStyle/>
          <a:p>
            <a:r>
              <a:rPr lang="en-US" dirty="0" smtClean="0"/>
              <a:t>5.5 points</a:t>
            </a:r>
            <a:br>
              <a:rPr lang="en-US" dirty="0" smtClean="0"/>
            </a:br>
            <a:r>
              <a:rPr lang="en-US" dirty="0" smtClean="0"/>
              <a:t>against CAR</a:t>
            </a:r>
            <a:endParaRPr lang="en-US" dirty="0"/>
          </a:p>
        </p:txBody>
      </p:sp>
    </p:spTree>
    <p:extLst>
      <p:ext uri="{BB962C8B-B14F-4D97-AF65-F5344CB8AC3E}">
        <p14:creationId xmlns:p14="http://schemas.microsoft.com/office/powerpoint/2010/main" val="19617830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t>feature </a:t>
            </a:r>
            <a:r>
              <a:rPr lang="en-US" b="1" dirty="0" smtClean="0"/>
              <a:t>3</a:t>
            </a:r>
            <a:r>
              <a:rPr lang="en-US" dirty="0" smtClean="0"/>
              <a:t>: </a:t>
            </a:r>
            <a:r>
              <a:rPr lang="en-US" b="1" dirty="0" smtClean="0"/>
              <a:t>consider </a:t>
            </a:r>
            <a:r>
              <a:rPr lang="en-US" b="1" dirty="0" smtClean="0">
                <a:solidFill>
                  <a:srgbClr val="C00000"/>
                </a:solidFill>
              </a:rPr>
              <a:t>variation</a:t>
            </a:r>
            <a:endParaRPr lang="en-US" dirty="0"/>
          </a:p>
        </p:txBody>
      </p:sp>
      <p:sp>
        <p:nvSpPr>
          <p:cNvPr id="3" name="Content Placeholder 2"/>
          <p:cNvSpPr>
            <a:spLocks noGrp="1"/>
          </p:cNvSpPr>
          <p:nvPr>
            <p:ph idx="1"/>
          </p:nvPr>
        </p:nvSpPr>
        <p:spPr/>
        <p:txBody>
          <a:bodyPr>
            <a:normAutofit lnSpcReduction="10000"/>
          </a:bodyPr>
          <a:lstStyle/>
          <a:p>
            <a:r>
              <a:rPr lang="en-US" dirty="0" smtClean="0"/>
              <a:t>claim: </a:t>
            </a:r>
            <a:r>
              <a:rPr lang="en-US" dirty="0" err="1" smtClean="0">
                <a:cs typeface="Courier New" panose="02070309020205020404" pitchFamily="49" charset="0"/>
              </a:rPr>
              <a:t>marshawn</a:t>
            </a:r>
            <a:r>
              <a:rPr lang="en-US" dirty="0" smtClean="0">
                <a:cs typeface="Courier New" panose="02070309020205020404" pitchFamily="49" charset="0"/>
              </a:rPr>
              <a:t> lynch will earn lots of fantasy points against the 49ers in week 2 (2013), even though he flopped in week 1.</a:t>
            </a:r>
            <a:endParaRPr lang="en-US" sz="3600" dirty="0" smtClean="0">
              <a:cs typeface="Courier New" panose="02070309020205020404" pitchFamily="49" charset="0"/>
            </a:endParaRPr>
          </a:p>
          <a:p>
            <a:r>
              <a:rPr lang="en-US" dirty="0" smtClean="0"/>
              <a:t>does the fact </a:t>
            </a:r>
            <a:r>
              <a:rPr lang="en-US" dirty="0"/>
              <a:t>that </a:t>
            </a:r>
            <a:r>
              <a:rPr lang="en-US" dirty="0" smtClean="0"/>
              <a:t>lynch scored </a:t>
            </a:r>
            <a:r>
              <a:rPr lang="en-US" dirty="0"/>
              <a:t>25 fantasy points on </a:t>
            </a:r>
            <a:r>
              <a:rPr lang="en-US" dirty="0" smtClean="0"/>
              <a:t>SF in 2012 provide strong support for this claim?</a:t>
            </a:r>
          </a:p>
          <a:p>
            <a:r>
              <a:rPr lang="en-US" dirty="0" smtClean="0"/>
              <a:t>does lynch’s</a:t>
            </a:r>
            <a:br>
              <a:rPr lang="en-US" dirty="0" smtClean="0"/>
            </a:br>
            <a:r>
              <a:rPr lang="en-US" dirty="0" smtClean="0"/>
              <a:t>19.5 average </a:t>
            </a:r>
            <a:br>
              <a:rPr lang="en-US" dirty="0" smtClean="0"/>
            </a:br>
            <a:r>
              <a:rPr lang="en-US" dirty="0" smtClean="0"/>
              <a:t>points in 2012?</a:t>
            </a:r>
          </a:p>
        </p:txBody>
      </p:sp>
      <p:pic>
        <p:nvPicPr>
          <p:cNvPr id="6146" name="Picture 2"/>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3000" b="100000" l="4500" r="96500"/>
                    </a14:imgEffect>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6324600" y="4495800"/>
            <a:ext cx="2362200" cy="2362200"/>
          </a:xfrm>
          <a:prstGeom prst="rect">
            <a:avLst/>
          </a:prstGeom>
          <a:noFill/>
          <a:ln>
            <a:noFill/>
          </a:ln>
          <a:effectLst>
            <a:glow rad="101600">
              <a:schemeClr val="bg1">
                <a:lumMod val="65000"/>
                <a:alpha val="60000"/>
              </a:schemeClr>
            </a:glo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86200" y="4495800"/>
            <a:ext cx="2362200" cy="2362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672114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8229600" cy="3886200"/>
          </a:xfrm>
        </p:spPr>
        <p:txBody>
          <a:bodyPr>
            <a:normAutofit fontScale="90000"/>
          </a:bodyPr>
          <a:lstStyle/>
          <a:p>
            <a:r>
              <a:rPr lang="en-US" dirty="0" smtClean="0"/>
              <a:t>don’t just</a:t>
            </a:r>
            <a:br>
              <a:rPr lang="en-US" dirty="0" smtClean="0"/>
            </a:br>
            <a:r>
              <a:rPr lang="en-US" b="1" dirty="0" smtClean="0"/>
              <a:t>consider</a:t>
            </a:r>
            <a:r>
              <a:rPr lang="en-US" dirty="0" smtClean="0"/>
              <a:t/>
            </a:r>
            <a:br>
              <a:rPr lang="en-US" dirty="0" smtClean="0"/>
            </a:br>
            <a:r>
              <a:rPr lang="en-US" dirty="0" smtClean="0"/>
              <a:t>variation</a:t>
            </a:r>
            <a:r>
              <a:rPr lang="en-US" dirty="0"/>
              <a:t/>
            </a:r>
            <a:br>
              <a:rPr lang="en-US" dirty="0"/>
            </a:br>
            <a:r>
              <a:rPr lang="en-US" sz="2000" dirty="0" smtClean="0"/>
              <a:t/>
            </a:r>
            <a:br>
              <a:rPr lang="en-US" sz="2000" dirty="0" smtClean="0"/>
            </a:br>
            <a:r>
              <a:rPr lang="en-US" sz="5400" b="1" dirty="0" smtClean="0">
                <a:solidFill>
                  <a:srgbClr val="C00000"/>
                </a:solidFill>
              </a:rPr>
              <a:t>love</a:t>
            </a:r>
            <a:r>
              <a:rPr lang="en-US" dirty="0" smtClean="0"/>
              <a:t/>
            </a:r>
            <a:br>
              <a:rPr lang="en-US" dirty="0" smtClean="0"/>
            </a:br>
            <a:r>
              <a:rPr lang="en-US" dirty="0" smtClean="0"/>
              <a:t>variation</a:t>
            </a:r>
            <a:endParaRPr lang="en-US" dirty="0"/>
          </a:p>
        </p:txBody>
      </p:sp>
    </p:spTree>
    <p:extLst>
      <p:ext uri="{BB962C8B-B14F-4D97-AF65-F5344CB8AC3E}">
        <p14:creationId xmlns:p14="http://schemas.microsoft.com/office/powerpoint/2010/main" val="82551314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5999" r="26000" b="49260"/>
          <a:stretch/>
        </p:blipFill>
        <p:spPr bwMode="auto">
          <a:xfrm>
            <a:off x="0" y="0"/>
            <a:ext cx="9144000"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normAutofit/>
          </a:bodyPr>
          <a:lstStyle/>
          <a:p>
            <a:pPr algn="l"/>
            <a:r>
              <a:rPr lang="en-US" dirty="0"/>
              <a:t>feature </a:t>
            </a:r>
            <a:r>
              <a:rPr lang="en-US" b="1" dirty="0" smtClean="0"/>
              <a:t>4</a:t>
            </a:r>
            <a:r>
              <a:rPr lang="en-US" dirty="0" smtClean="0"/>
              <a:t>: </a:t>
            </a:r>
            <a:r>
              <a:rPr lang="en-US" b="1" dirty="0" smtClean="0">
                <a:solidFill>
                  <a:srgbClr val="C00000"/>
                </a:solidFill>
              </a:rPr>
              <a:t>synthesis</a:t>
            </a:r>
            <a:endParaRPr lang="en-US" dirty="0"/>
          </a:p>
        </p:txBody>
      </p:sp>
      <p:sp>
        <p:nvSpPr>
          <p:cNvPr id="3" name="Content Placeholder 2"/>
          <p:cNvSpPr>
            <a:spLocks noGrp="1"/>
          </p:cNvSpPr>
          <p:nvPr>
            <p:ph idx="1"/>
          </p:nvPr>
        </p:nvSpPr>
        <p:spPr/>
        <p:txBody>
          <a:bodyPr>
            <a:normAutofit/>
          </a:bodyPr>
          <a:lstStyle/>
          <a:p>
            <a:r>
              <a:rPr lang="en-US" dirty="0" smtClean="0"/>
              <a:t>A set of data, on its own, is an arid, context-free landscape.</a:t>
            </a:r>
          </a:p>
          <a:p>
            <a:endParaRPr lang="en-US" dirty="0" smtClean="0"/>
          </a:p>
        </p:txBody>
      </p:sp>
      <p:grpSp>
        <p:nvGrpSpPr>
          <p:cNvPr id="5" name="Group 4"/>
          <p:cNvGrpSpPr/>
          <p:nvPr/>
        </p:nvGrpSpPr>
        <p:grpSpPr>
          <a:xfrm>
            <a:off x="2438400" y="3581400"/>
            <a:ext cx="4267200" cy="1143000"/>
            <a:chOff x="1600200" y="3581400"/>
            <a:chExt cx="5257800" cy="1143000"/>
          </a:xfrm>
        </p:grpSpPr>
        <p:sp>
          <p:nvSpPr>
            <p:cNvPr id="8" name="Rounded Rectangle 7"/>
            <p:cNvSpPr/>
            <p:nvPr/>
          </p:nvSpPr>
          <p:spPr>
            <a:xfrm>
              <a:off x="1600200" y="3581400"/>
              <a:ext cx="1981200" cy="1143000"/>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ahoma" panose="020B0604030504040204" pitchFamily="34" charset="0"/>
                  <a:ea typeface="Tahoma" panose="020B0604030504040204" pitchFamily="34" charset="0"/>
                  <a:cs typeface="Tahoma" panose="020B0604030504040204" pitchFamily="34" charset="0"/>
                </a:rPr>
                <a:t>context</a:t>
              </a:r>
              <a:endParaRPr lang="en-US"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sp>
          <p:nvSpPr>
            <p:cNvPr id="9" name="Rounded Rectangle 8"/>
            <p:cNvSpPr/>
            <p:nvPr/>
          </p:nvSpPr>
          <p:spPr>
            <a:xfrm>
              <a:off x="4876800" y="3581400"/>
              <a:ext cx="1981200" cy="1143000"/>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Tahoma" panose="020B0604030504040204" pitchFamily="34" charset="0"/>
                  <a:ea typeface="Tahoma" panose="020B0604030504040204" pitchFamily="34" charset="0"/>
                  <a:cs typeface="Tahoma" panose="020B0604030504040204" pitchFamily="34" charset="0"/>
                </a:rPr>
                <a:t>data</a:t>
              </a:r>
              <a:endParaRPr lang="en-US" dirty="0">
                <a:solidFill>
                  <a:schemeClr val="tx1"/>
                </a:solidFill>
                <a:latin typeface="Tahoma" panose="020B0604030504040204" pitchFamily="34" charset="0"/>
                <a:ea typeface="Tahoma" panose="020B0604030504040204" pitchFamily="34" charset="0"/>
                <a:cs typeface="Tahoma" panose="020B0604030504040204" pitchFamily="34" charset="0"/>
              </a:endParaRPr>
            </a:p>
          </p:txBody>
        </p:sp>
      </p:grpSp>
      <p:sp>
        <p:nvSpPr>
          <p:cNvPr id="6" name="Arc 5"/>
          <p:cNvSpPr/>
          <p:nvPr/>
        </p:nvSpPr>
        <p:spPr>
          <a:xfrm>
            <a:off x="3371850" y="2895600"/>
            <a:ext cx="2400300" cy="2024742"/>
          </a:xfrm>
          <a:prstGeom prst="arc">
            <a:avLst>
              <a:gd name="adj1" fmla="val 10851414"/>
              <a:gd name="adj2" fmla="val 0"/>
            </a:avLst>
          </a:prstGeom>
          <a:ln w="762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Arc 11"/>
          <p:cNvSpPr/>
          <p:nvPr/>
        </p:nvSpPr>
        <p:spPr>
          <a:xfrm rot="10800000">
            <a:off x="3390900" y="3385457"/>
            <a:ext cx="2400300" cy="2024742"/>
          </a:xfrm>
          <a:prstGeom prst="arc">
            <a:avLst>
              <a:gd name="adj1" fmla="val 10851414"/>
              <a:gd name="adj2" fmla="val 0"/>
            </a:avLst>
          </a:prstGeom>
          <a:ln w="762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ounded Rectangular Callout 6"/>
          <p:cNvSpPr/>
          <p:nvPr/>
        </p:nvSpPr>
        <p:spPr>
          <a:xfrm>
            <a:off x="5638800" y="5257800"/>
            <a:ext cx="3048000" cy="1143000"/>
          </a:xfrm>
          <a:prstGeom prst="wedgeRoundRectCallout">
            <a:avLst>
              <a:gd name="adj1" fmla="val -47581"/>
              <a:gd name="adj2" fmla="val -75682"/>
              <a:gd name="adj3" fmla="val 1666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ysClr val="windowText" lastClr="000000"/>
                </a:solidFill>
              </a:rPr>
              <a:t>What does this mean?</a:t>
            </a:r>
            <a:endParaRPr lang="en-US" sz="2400" b="1" dirty="0">
              <a:solidFill>
                <a:sysClr val="windowText" lastClr="000000"/>
              </a:solidFill>
            </a:endParaRPr>
          </a:p>
        </p:txBody>
      </p:sp>
      <p:sp>
        <p:nvSpPr>
          <p:cNvPr id="14" name="Rounded Rectangular Callout 13"/>
          <p:cNvSpPr/>
          <p:nvPr/>
        </p:nvSpPr>
        <p:spPr>
          <a:xfrm>
            <a:off x="5638800" y="2362200"/>
            <a:ext cx="3048000" cy="685800"/>
          </a:xfrm>
          <a:prstGeom prst="wedgeRoundRectCallout">
            <a:avLst>
              <a:gd name="adj1" fmla="val -44512"/>
              <a:gd name="adj2" fmla="val 101894"/>
              <a:gd name="adj3" fmla="val 16667"/>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ysClr val="windowText" lastClr="000000"/>
                </a:solidFill>
              </a:rPr>
              <a:t>What is happening?</a:t>
            </a:r>
            <a:endParaRPr lang="en-US" sz="2400" b="1" dirty="0">
              <a:solidFill>
                <a:sysClr val="windowText" lastClr="000000"/>
              </a:solidFill>
            </a:endParaRPr>
          </a:p>
        </p:txBody>
      </p:sp>
    </p:spTree>
    <p:extLst>
      <p:ext uri="{BB962C8B-B14F-4D97-AF65-F5344CB8AC3E}">
        <p14:creationId xmlns:p14="http://schemas.microsoft.com/office/powerpoint/2010/main" val="252395029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feature </a:t>
            </a:r>
            <a:r>
              <a:rPr lang="en-US" b="1" dirty="0" smtClean="0"/>
              <a:t>5</a:t>
            </a:r>
            <a:r>
              <a:rPr lang="en-US" dirty="0" smtClean="0"/>
              <a:t>: </a:t>
            </a:r>
            <a:r>
              <a:rPr lang="en-US" b="1" dirty="0" smtClean="0">
                <a:solidFill>
                  <a:srgbClr val="C00000"/>
                </a:solidFill>
              </a:rPr>
              <a:t>skepticism</a:t>
            </a:r>
            <a:endParaRPr lang="en-US" b="1" dirty="0">
              <a:solidFill>
                <a:srgbClr val="C00000"/>
              </a:solidFill>
            </a:endParaRPr>
          </a:p>
        </p:txBody>
      </p:sp>
      <p:sp>
        <p:nvSpPr>
          <p:cNvPr id="3" name="Content Placeholder 2"/>
          <p:cNvSpPr>
            <a:spLocks noGrp="1"/>
          </p:cNvSpPr>
          <p:nvPr>
            <p:ph idx="1"/>
          </p:nvPr>
        </p:nvSpPr>
        <p:spPr>
          <a:xfrm>
            <a:off x="457200" y="1447800"/>
            <a:ext cx="8229600" cy="4525963"/>
          </a:xfrm>
        </p:spPr>
        <p:txBody>
          <a:bodyPr/>
          <a:lstStyle/>
          <a:p>
            <a:pPr marL="0" indent="0">
              <a:buNone/>
            </a:pPr>
            <a:r>
              <a:rPr lang="en-US" dirty="0" smtClean="0"/>
              <a:t>“what </a:t>
            </a:r>
            <a:r>
              <a:rPr lang="en-US" dirty="0"/>
              <a:t>we </a:t>
            </a:r>
            <a:r>
              <a:rPr lang="en-US" dirty="0" smtClean="0"/>
              <a:t>‘know’ </a:t>
            </a:r>
            <a:r>
              <a:rPr lang="en-US" dirty="0"/>
              <a:t>is not only our greatest asset but also our biggest curse </a:t>
            </a:r>
            <a:r>
              <a:rPr lang="en-US" dirty="0" smtClean="0"/>
              <a:t>because </a:t>
            </a:r>
            <a:r>
              <a:rPr lang="en-US" dirty="0"/>
              <a:t>the foundations of what we </a:t>
            </a:r>
            <a:r>
              <a:rPr lang="en-US" dirty="0" smtClean="0"/>
              <a:t>‘know’ </a:t>
            </a:r>
            <a:r>
              <a:rPr lang="en-US" dirty="0"/>
              <a:t>are often not soundly based</a:t>
            </a:r>
            <a:r>
              <a:rPr lang="en-US" dirty="0" smtClean="0"/>
              <a:t>.”</a:t>
            </a:r>
          </a:p>
          <a:p>
            <a:r>
              <a:rPr lang="en-US" dirty="0" smtClean="0">
                <a:sym typeface="Symbol"/>
              </a:rPr>
              <a:t>ask yourself: is this </a:t>
            </a:r>
            <a:r>
              <a:rPr lang="en-US" b="1" dirty="0" smtClean="0">
                <a:sym typeface="Symbol"/>
              </a:rPr>
              <a:t>a</a:t>
            </a:r>
            <a:r>
              <a:rPr lang="en-US" dirty="0" smtClean="0">
                <a:sym typeface="Symbol"/>
              </a:rPr>
              <a:t> </a:t>
            </a:r>
            <a:r>
              <a:rPr lang="en-US" b="1" dirty="0" smtClean="0">
                <a:sym typeface="Symbol"/>
              </a:rPr>
              <a:t>fluke</a:t>
            </a:r>
            <a:r>
              <a:rPr lang="en-US" dirty="0" smtClean="0">
                <a:sym typeface="Symbol"/>
              </a:rPr>
              <a:t>?</a:t>
            </a:r>
            <a:endParaRPr lang="en-US" dirty="0" smtClean="0"/>
          </a:p>
        </p:txBody>
      </p:sp>
      <p:sp>
        <p:nvSpPr>
          <p:cNvPr id="4" name="Rectangle 3"/>
          <p:cNvSpPr/>
          <p:nvPr/>
        </p:nvSpPr>
        <p:spPr>
          <a:xfrm>
            <a:off x="2971800" y="4038600"/>
            <a:ext cx="2207079" cy="584775"/>
          </a:xfrm>
          <a:prstGeom prst="rect">
            <a:avLst/>
          </a:prstGeom>
        </p:spPr>
        <p:txBody>
          <a:bodyPr wrap="none">
            <a:spAutoFit/>
          </a:bodyPr>
          <a:lstStyle/>
          <a:p>
            <a:r>
              <a:rPr lang="en-US" sz="3200" dirty="0">
                <a:sym typeface="Symbol"/>
              </a:rPr>
              <a:t>is this </a:t>
            </a:r>
            <a:r>
              <a:rPr lang="en-US" sz="3200" b="1" dirty="0" smtClean="0">
                <a:sym typeface="Symbol"/>
              </a:rPr>
              <a:t>right</a:t>
            </a:r>
            <a:r>
              <a:rPr lang="en-US" sz="3200" dirty="0" smtClean="0">
                <a:sym typeface="Symbol"/>
              </a:rPr>
              <a:t>?</a:t>
            </a:r>
            <a:endParaRPr lang="en-US" sz="3200" dirty="0"/>
          </a:p>
        </p:txBody>
      </p:sp>
      <p:sp>
        <p:nvSpPr>
          <p:cNvPr id="5" name="Rectangle 4"/>
          <p:cNvSpPr/>
          <p:nvPr/>
        </p:nvSpPr>
        <p:spPr>
          <a:xfrm>
            <a:off x="2971800" y="4648200"/>
            <a:ext cx="5459764" cy="584775"/>
          </a:xfrm>
          <a:prstGeom prst="rect">
            <a:avLst/>
          </a:prstGeom>
        </p:spPr>
        <p:txBody>
          <a:bodyPr wrap="none">
            <a:spAutoFit/>
          </a:bodyPr>
          <a:lstStyle/>
          <a:p>
            <a:r>
              <a:rPr lang="en-US" sz="3200" dirty="0" smtClean="0">
                <a:sym typeface="Symbol"/>
              </a:rPr>
              <a:t>does this address </a:t>
            </a:r>
            <a:r>
              <a:rPr lang="en-US" sz="3200" b="1" dirty="0" smtClean="0">
                <a:sym typeface="Symbol"/>
              </a:rPr>
              <a:t>the question</a:t>
            </a:r>
            <a:r>
              <a:rPr lang="en-US" sz="3200" dirty="0" smtClean="0">
                <a:sym typeface="Symbol"/>
              </a:rPr>
              <a:t>?</a:t>
            </a:r>
            <a:endParaRPr lang="en-US" sz="3200" dirty="0"/>
          </a:p>
        </p:txBody>
      </p:sp>
      <p:sp>
        <p:nvSpPr>
          <p:cNvPr id="6" name="Rectangle 5"/>
          <p:cNvSpPr/>
          <p:nvPr/>
        </p:nvSpPr>
        <p:spPr>
          <a:xfrm>
            <a:off x="2971800" y="5206425"/>
            <a:ext cx="5480988" cy="1077218"/>
          </a:xfrm>
          <a:prstGeom prst="rect">
            <a:avLst/>
          </a:prstGeom>
        </p:spPr>
        <p:txBody>
          <a:bodyPr wrap="none">
            <a:spAutoFit/>
          </a:bodyPr>
          <a:lstStyle/>
          <a:p>
            <a:r>
              <a:rPr lang="en-US" sz="3200" dirty="0" smtClean="0">
                <a:sym typeface="Symbol"/>
              </a:rPr>
              <a:t>am i being guided by my own</a:t>
            </a:r>
            <a:br>
              <a:rPr lang="en-US" sz="3200" dirty="0" smtClean="0">
                <a:sym typeface="Symbol"/>
              </a:rPr>
            </a:br>
            <a:r>
              <a:rPr lang="en-US" sz="3200" dirty="0" smtClean="0">
                <a:sym typeface="Symbol"/>
              </a:rPr>
              <a:t>  </a:t>
            </a:r>
            <a:r>
              <a:rPr lang="en-US" sz="3200" b="1" dirty="0" smtClean="0">
                <a:sym typeface="Symbol"/>
              </a:rPr>
              <a:t>unwarranted preconceptions</a:t>
            </a:r>
            <a:r>
              <a:rPr lang="en-US" sz="3200" dirty="0" smtClean="0">
                <a:sym typeface="Symbol"/>
              </a:rPr>
              <a:t>?</a:t>
            </a:r>
            <a:endParaRPr lang="en-US" sz="3200" dirty="0"/>
          </a:p>
        </p:txBody>
      </p:sp>
    </p:spTree>
    <p:extLst>
      <p:ext uri="{BB962C8B-B14F-4D97-AF65-F5344CB8AC3E}">
        <p14:creationId xmlns:p14="http://schemas.microsoft.com/office/powerpoint/2010/main" val="34961943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457200" y="3764973"/>
            <a:ext cx="8153400" cy="1492827"/>
            <a:chOff x="457200" y="3764973"/>
            <a:chExt cx="8153400" cy="1492827"/>
          </a:xfrm>
          <a:solidFill>
            <a:srgbClr val="FF0000"/>
          </a:solidFill>
        </p:grpSpPr>
        <p:sp>
          <p:nvSpPr>
            <p:cNvPr id="9" name="Rectangle 8"/>
            <p:cNvSpPr/>
            <p:nvPr/>
          </p:nvSpPr>
          <p:spPr>
            <a:xfrm>
              <a:off x="6629400" y="3764973"/>
              <a:ext cx="1981200" cy="304800"/>
            </a:xfrm>
            <a:prstGeom prst="rect">
              <a:avLst/>
            </a:prstGeom>
            <a:grp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57200" y="4069772"/>
              <a:ext cx="8153400" cy="883227"/>
            </a:xfrm>
            <a:prstGeom prst="rect">
              <a:avLst/>
            </a:prstGeom>
            <a:grp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57200" y="4953000"/>
              <a:ext cx="2590800" cy="304800"/>
            </a:xfrm>
            <a:prstGeom prst="rect">
              <a:avLst/>
            </a:prstGeom>
            <a:grp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457200" y="2209800"/>
            <a:ext cx="8153400" cy="917864"/>
            <a:chOff x="457200" y="2209800"/>
            <a:chExt cx="8153400" cy="917864"/>
          </a:xfrm>
        </p:grpSpPr>
        <p:sp>
          <p:nvSpPr>
            <p:cNvPr id="4" name="Rectangle 3"/>
            <p:cNvSpPr/>
            <p:nvPr/>
          </p:nvSpPr>
          <p:spPr>
            <a:xfrm>
              <a:off x="6781800" y="2209800"/>
              <a:ext cx="1828800" cy="304800"/>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457200" y="2514600"/>
              <a:ext cx="8153400" cy="304800"/>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457200" y="2822864"/>
              <a:ext cx="1600200" cy="304800"/>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a:xfrm>
            <a:off x="457200" y="457200"/>
            <a:ext cx="8229600" cy="5668963"/>
          </a:xfrm>
        </p:spPr>
        <p:txBody>
          <a:bodyPr>
            <a:noAutofit/>
          </a:bodyPr>
          <a:lstStyle/>
          <a:p>
            <a:pPr marL="0" indent="0">
              <a:buNone/>
            </a:pPr>
            <a:r>
              <a:rPr lang="en-US" sz="2800" b="1" dirty="0"/>
              <a:t>IS TRENT A FANTASY SCARE</a:t>
            </a:r>
            <a:r>
              <a:rPr lang="en-US" sz="2800" b="1" dirty="0" smtClean="0"/>
              <a:t>?</a:t>
            </a:r>
          </a:p>
          <a:p>
            <a:pPr marL="0" indent="0">
              <a:buNone/>
            </a:pPr>
            <a:r>
              <a:rPr lang="en-US" sz="2000" dirty="0" smtClean="0"/>
              <a:t>Trent </a:t>
            </a:r>
            <a:r>
              <a:rPr lang="en-US" sz="2000" dirty="0"/>
              <a:t>Richardson, 3rd Overall </a:t>
            </a:r>
            <a:r>
              <a:rPr lang="en-US" sz="2000" dirty="0" smtClean="0"/>
              <a:t>Pick </a:t>
            </a:r>
            <a:r>
              <a:rPr lang="en-US" sz="2000" dirty="0"/>
              <a:t>by the Cleveland Browns in the 2012 NFL Draft, has </a:t>
            </a:r>
            <a:r>
              <a:rPr lang="en-US" sz="2000" dirty="0" smtClean="0"/>
              <a:t>Fantasy owners </a:t>
            </a:r>
            <a:r>
              <a:rPr lang="en-US" sz="2000" dirty="0"/>
              <a:t>unsure. Just shy of 1000 yards in his rookie season Trent was looking like he </a:t>
            </a:r>
            <a:r>
              <a:rPr lang="en-US" sz="2000" dirty="0" smtClean="0"/>
              <a:t>was going </a:t>
            </a:r>
            <a:r>
              <a:rPr lang="en-US" sz="2000" dirty="0"/>
              <a:t>to breakout in 2013 but it was the complete opposite. Richardson started the season </a:t>
            </a:r>
            <a:r>
              <a:rPr lang="en-US" sz="2000" dirty="0" smtClean="0"/>
              <a:t>off on </a:t>
            </a:r>
            <a:r>
              <a:rPr lang="en-US" sz="2000" dirty="0"/>
              <a:t>the Browns only playing the first 2 weeks and then he got traded to the Colts. In the </a:t>
            </a:r>
            <a:r>
              <a:rPr lang="en-US" sz="2000" dirty="0" smtClean="0"/>
              <a:t>16 games </a:t>
            </a:r>
            <a:r>
              <a:rPr lang="en-US" sz="2000" dirty="0"/>
              <a:t>he played during the 2013 season he only put up half of what he had the previous </a:t>
            </a:r>
            <a:r>
              <a:rPr lang="en-US" sz="2000" dirty="0" smtClean="0"/>
              <a:t>year.  This </a:t>
            </a:r>
            <a:r>
              <a:rPr lang="en-US" sz="2000" dirty="0"/>
              <a:t>season Fantasy Owners are a little hesitant putting him in there starting lineup. I know </a:t>
            </a:r>
            <a:r>
              <a:rPr lang="en-US" sz="2000" dirty="0" smtClean="0"/>
              <a:t>I would </a:t>
            </a:r>
            <a:r>
              <a:rPr lang="en-US" sz="2000" dirty="0"/>
              <a:t>be. With Ahmad Bradshaw joining the team I see </a:t>
            </a:r>
            <a:r>
              <a:rPr lang="en-US" sz="2000" dirty="0" smtClean="0"/>
              <a:t>Trent’s </a:t>
            </a:r>
            <a:r>
              <a:rPr lang="en-US" sz="2000" dirty="0"/>
              <a:t>fantasy value go way </a:t>
            </a:r>
            <a:r>
              <a:rPr lang="en-US" sz="2000" dirty="0" smtClean="0"/>
              <a:t>down.  Also </a:t>
            </a:r>
            <a:r>
              <a:rPr lang="en-US" sz="2000" dirty="0"/>
              <a:t>to keep in mind if Trent does struggle, Ahmad could take </a:t>
            </a:r>
            <a:r>
              <a:rPr lang="en-US" sz="2000" dirty="0" smtClean="0"/>
              <a:t>Richardson’s </a:t>
            </a:r>
            <a:r>
              <a:rPr lang="en-US" sz="2000" dirty="0"/>
              <a:t>starting </a:t>
            </a:r>
            <a:r>
              <a:rPr lang="en-US" sz="2000" dirty="0" smtClean="0"/>
              <a:t>spot. Another </a:t>
            </a:r>
            <a:r>
              <a:rPr lang="en-US" sz="2000" dirty="0"/>
              <a:t>thing to think about is being a running back for a team like the Colts who primarily </a:t>
            </a:r>
            <a:r>
              <a:rPr lang="en-US" sz="2000" dirty="0" smtClean="0"/>
              <a:t>throw the </a:t>
            </a:r>
            <a:r>
              <a:rPr lang="en-US" sz="2000" dirty="0"/>
              <a:t>ball more than not. The Colts Offensive Line is weak and its tough to imagine </a:t>
            </a:r>
            <a:r>
              <a:rPr lang="en-US" sz="2000" dirty="0" smtClean="0"/>
              <a:t>Richardson having </a:t>
            </a:r>
            <a:r>
              <a:rPr lang="en-US" sz="2000" dirty="0"/>
              <a:t>a b</a:t>
            </a:r>
            <a:r>
              <a:rPr lang="en-US" sz="2000" dirty="0" smtClean="0"/>
              <a:t>reakout </a:t>
            </a:r>
            <a:r>
              <a:rPr lang="en-US" sz="2000" dirty="0"/>
              <a:t>year considering the Colts will rely on Andrew Luck mostly. With all eyes </a:t>
            </a:r>
            <a:r>
              <a:rPr lang="en-US" sz="2000" dirty="0" smtClean="0"/>
              <a:t>on Trent </a:t>
            </a:r>
            <a:r>
              <a:rPr lang="en-US" sz="2000" dirty="0"/>
              <a:t>going into the preseason we just saw more of the same. Averaging only 2.9 yards </a:t>
            </a:r>
            <a:r>
              <a:rPr lang="en-US" sz="2000" dirty="0" smtClean="0"/>
              <a:t>per carry</a:t>
            </a:r>
            <a:r>
              <a:rPr lang="en-US" sz="2000" dirty="0"/>
              <a:t>. He going to have to get a lot better until fantasy owners can start to trust him </a:t>
            </a:r>
            <a:r>
              <a:rPr lang="en-US" sz="2000" dirty="0" smtClean="0"/>
              <a:t>again.</a:t>
            </a:r>
            <a:endParaRPr lang="en-US" sz="2000" dirty="0"/>
          </a:p>
        </p:txBody>
      </p:sp>
    </p:spTree>
    <p:extLst>
      <p:ext uri="{BB962C8B-B14F-4D97-AF65-F5344CB8AC3E}">
        <p14:creationId xmlns:p14="http://schemas.microsoft.com/office/powerpoint/2010/main" val="38698519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staying sharp? </a:t>
            </a:r>
            <a:r>
              <a:rPr lang="en-US" b="1" dirty="0"/>
              <a:t>know these guys?</a:t>
            </a:r>
            <a:endParaRPr lang="en-US" dirty="0"/>
          </a:p>
        </p:txBody>
      </p:sp>
      <p:sp>
        <p:nvSpPr>
          <p:cNvPr id="3" name="Content Placeholder 2"/>
          <p:cNvSpPr>
            <a:spLocks noGrp="1"/>
          </p:cNvSpPr>
          <p:nvPr>
            <p:ph idx="1"/>
          </p:nvPr>
        </p:nvSpPr>
        <p:spPr/>
        <p:txBody>
          <a:bodyPr/>
          <a:lstStyle/>
          <a:p>
            <a:pPr marL="0" indent="0">
              <a:buNone/>
            </a:pPr>
            <a:r>
              <a:rPr lang="en-US" dirty="0" smtClean="0"/>
              <a:t>Owned by </a:t>
            </a:r>
            <a:r>
              <a:rPr lang="en-US" b="1" dirty="0" smtClean="0">
                <a:solidFill>
                  <a:srgbClr val="C00000"/>
                </a:solidFill>
              </a:rPr>
              <a:t>{percent} </a:t>
            </a:r>
            <a:r>
              <a:rPr lang="en-US" dirty="0" smtClean="0"/>
              <a:t>of leagues:</a:t>
            </a:r>
          </a:p>
          <a:p>
            <a:r>
              <a:rPr lang="en-US" dirty="0" smtClean="0"/>
              <a:t>Allen </a:t>
            </a:r>
            <a:r>
              <a:rPr lang="en-US" dirty="0" err="1" smtClean="0"/>
              <a:t>Hurns</a:t>
            </a:r>
            <a:r>
              <a:rPr lang="en-US" dirty="0" smtClean="0"/>
              <a:t> </a:t>
            </a:r>
            <a:r>
              <a:rPr lang="en-US" dirty="0" smtClean="0">
                <a:solidFill>
                  <a:schemeClr val="bg1">
                    <a:lumMod val="50000"/>
                  </a:schemeClr>
                </a:solidFill>
              </a:rPr>
              <a:t>(WR JAX) </a:t>
            </a:r>
            <a:r>
              <a:rPr lang="en-US" b="1" dirty="0" smtClean="0">
                <a:solidFill>
                  <a:srgbClr val="C00000"/>
                </a:solidFill>
              </a:rPr>
              <a:t>0.8% </a:t>
            </a:r>
            <a:endParaRPr lang="en-US" dirty="0" smtClean="0"/>
          </a:p>
          <a:p>
            <a:r>
              <a:rPr lang="en-US" dirty="0" smtClean="0"/>
              <a:t>Dwayne Allen </a:t>
            </a:r>
            <a:r>
              <a:rPr lang="en-US" dirty="0" smtClean="0">
                <a:solidFill>
                  <a:schemeClr val="bg1">
                    <a:lumMod val="50000"/>
                  </a:schemeClr>
                </a:solidFill>
              </a:rPr>
              <a:t>(TE IND) </a:t>
            </a:r>
            <a:r>
              <a:rPr lang="en-US" b="1" dirty="0" smtClean="0">
                <a:solidFill>
                  <a:srgbClr val="C00000"/>
                </a:solidFill>
              </a:rPr>
              <a:t>5.9%</a:t>
            </a:r>
            <a:endParaRPr lang="en-US" dirty="0" smtClean="0">
              <a:solidFill>
                <a:schemeClr val="bg1">
                  <a:lumMod val="50000"/>
                </a:schemeClr>
              </a:solidFill>
            </a:endParaRPr>
          </a:p>
          <a:p>
            <a:r>
              <a:rPr lang="en-US" dirty="0" smtClean="0"/>
              <a:t>Isaiah Crowell </a:t>
            </a:r>
            <a:r>
              <a:rPr lang="en-US" dirty="0" smtClean="0">
                <a:solidFill>
                  <a:schemeClr val="bg1">
                    <a:lumMod val="50000"/>
                  </a:schemeClr>
                </a:solidFill>
              </a:rPr>
              <a:t>(RB CLE) </a:t>
            </a:r>
            <a:r>
              <a:rPr lang="en-US" b="1" dirty="0" smtClean="0">
                <a:solidFill>
                  <a:srgbClr val="C00000"/>
                </a:solidFill>
              </a:rPr>
              <a:t>0.2%</a:t>
            </a:r>
            <a:endParaRPr lang="en-US" dirty="0" smtClean="0">
              <a:solidFill>
                <a:schemeClr val="bg1">
                  <a:lumMod val="50000"/>
                </a:schemeClr>
              </a:solidFill>
            </a:endParaRPr>
          </a:p>
          <a:p>
            <a:r>
              <a:rPr lang="en-US" dirty="0" smtClean="0"/>
              <a:t>Justin </a:t>
            </a:r>
            <a:r>
              <a:rPr lang="en-US" dirty="0" err="1" smtClean="0"/>
              <a:t>Forsett</a:t>
            </a:r>
            <a:r>
              <a:rPr lang="en-US" dirty="0" smtClean="0"/>
              <a:t> </a:t>
            </a:r>
            <a:r>
              <a:rPr lang="en-US" dirty="0" smtClean="0">
                <a:solidFill>
                  <a:schemeClr val="bg1">
                    <a:lumMod val="50000"/>
                  </a:schemeClr>
                </a:solidFill>
              </a:rPr>
              <a:t>(RB BAL)</a:t>
            </a:r>
            <a:r>
              <a:rPr lang="en-US" b="1" dirty="0" smtClean="0">
                <a:solidFill>
                  <a:srgbClr val="C00000"/>
                </a:solidFill>
              </a:rPr>
              <a:t> 0.3%</a:t>
            </a:r>
            <a:endParaRPr lang="en-US" dirty="0">
              <a:solidFill>
                <a:schemeClr val="bg1">
                  <a:lumMod val="50000"/>
                </a:schemeClr>
              </a:solidFill>
            </a:endParaRPr>
          </a:p>
        </p:txBody>
      </p:sp>
      <p:sp>
        <p:nvSpPr>
          <p:cNvPr id="9" name="TextBox 8"/>
          <p:cNvSpPr txBox="1"/>
          <p:nvPr/>
        </p:nvSpPr>
        <p:spPr>
          <a:xfrm>
            <a:off x="5715000" y="3352800"/>
            <a:ext cx="1524000" cy="584775"/>
          </a:xfrm>
          <a:prstGeom prst="rect">
            <a:avLst/>
          </a:prstGeom>
          <a:noFill/>
        </p:spPr>
        <p:txBody>
          <a:bodyPr wrap="square" rtlCol="0">
            <a:spAutoFit/>
          </a:bodyPr>
          <a:lstStyle/>
          <a:p>
            <a:r>
              <a:rPr lang="en-US" sz="3200" b="1" dirty="0" smtClean="0">
                <a:latin typeface="Calibri"/>
              </a:rPr>
              <a:t>→</a:t>
            </a:r>
            <a:r>
              <a:rPr lang="en-US" sz="3200" b="1" dirty="0" smtClean="0"/>
              <a:t> </a:t>
            </a:r>
            <a:r>
              <a:rPr lang="en-US" sz="3200" b="1" dirty="0" smtClean="0"/>
              <a:t>15.2</a:t>
            </a:r>
            <a:endParaRPr lang="en-US" sz="3200" b="1" dirty="0"/>
          </a:p>
        </p:txBody>
      </p:sp>
      <p:sp>
        <p:nvSpPr>
          <p:cNvPr id="10" name="TextBox 9"/>
          <p:cNvSpPr txBox="1"/>
          <p:nvPr/>
        </p:nvSpPr>
        <p:spPr>
          <a:xfrm>
            <a:off x="5638800" y="3911025"/>
            <a:ext cx="1524000" cy="584775"/>
          </a:xfrm>
          <a:prstGeom prst="rect">
            <a:avLst/>
          </a:prstGeom>
          <a:noFill/>
        </p:spPr>
        <p:txBody>
          <a:bodyPr wrap="square" rtlCol="0">
            <a:spAutoFit/>
          </a:bodyPr>
          <a:lstStyle/>
          <a:p>
            <a:r>
              <a:rPr lang="en-US" sz="3200" b="1" dirty="0" smtClean="0">
                <a:latin typeface="Calibri"/>
              </a:rPr>
              <a:t>→</a:t>
            </a:r>
            <a:r>
              <a:rPr lang="en-US" sz="3200" b="1" dirty="0" smtClean="0"/>
              <a:t> </a:t>
            </a:r>
            <a:r>
              <a:rPr lang="en-US" sz="3200" b="1" dirty="0" smtClean="0"/>
              <a:t>14.4</a:t>
            </a:r>
            <a:endParaRPr lang="en-US" sz="3200" b="1" dirty="0"/>
          </a:p>
        </p:txBody>
      </p:sp>
      <p:sp>
        <p:nvSpPr>
          <p:cNvPr id="11" name="TextBox 10"/>
          <p:cNvSpPr txBox="1"/>
          <p:nvPr/>
        </p:nvSpPr>
        <p:spPr>
          <a:xfrm>
            <a:off x="5638800" y="2743200"/>
            <a:ext cx="1524000" cy="584775"/>
          </a:xfrm>
          <a:prstGeom prst="rect">
            <a:avLst/>
          </a:prstGeom>
          <a:noFill/>
        </p:spPr>
        <p:txBody>
          <a:bodyPr wrap="square" rtlCol="0">
            <a:spAutoFit/>
          </a:bodyPr>
          <a:lstStyle/>
          <a:p>
            <a:r>
              <a:rPr lang="en-US" sz="3200" b="1" dirty="0" smtClean="0">
                <a:latin typeface="Calibri"/>
              </a:rPr>
              <a:t>→</a:t>
            </a:r>
            <a:r>
              <a:rPr lang="en-US" sz="3200" b="1" dirty="0" smtClean="0"/>
              <a:t> </a:t>
            </a:r>
            <a:r>
              <a:rPr lang="en-US" sz="3200" b="1" dirty="0" smtClean="0"/>
              <a:t>12.4</a:t>
            </a:r>
            <a:endParaRPr lang="en-US" sz="3200" b="1" dirty="0"/>
          </a:p>
        </p:txBody>
      </p:sp>
      <p:sp>
        <p:nvSpPr>
          <p:cNvPr id="12" name="TextBox 11"/>
          <p:cNvSpPr txBox="1"/>
          <p:nvPr/>
        </p:nvSpPr>
        <p:spPr>
          <a:xfrm>
            <a:off x="5410200" y="2133600"/>
            <a:ext cx="1524000" cy="584775"/>
          </a:xfrm>
          <a:prstGeom prst="rect">
            <a:avLst/>
          </a:prstGeom>
          <a:noFill/>
        </p:spPr>
        <p:txBody>
          <a:bodyPr wrap="square" rtlCol="0">
            <a:spAutoFit/>
          </a:bodyPr>
          <a:lstStyle/>
          <a:p>
            <a:r>
              <a:rPr lang="en-US" sz="3200" b="1" dirty="0" smtClean="0">
                <a:latin typeface="Calibri"/>
              </a:rPr>
              <a:t>→</a:t>
            </a:r>
            <a:r>
              <a:rPr lang="en-US" sz="3200" b="1" dirty="0" smtClean="0"/>
              <a:t> </a:t>
            </a:r>
            <a:r>
              <a:rPr lang="en-US" sz="3200" b="1" dirty="0" smtClean="0"/>
              <a:t>23.0</a:t>
            </a:r>
            <a:endParaRPr lang="en-US" sz="3200" b="1" dirty="0"/>
          </a:p>
        </p:txBody>
      </p:sp>
    </p:spTree>
    <p:extLst>
      <p:ext uri="{BB962C8B-B14F-4D97-AF65-F5344CB8AC3E}">
        <p14:creationId xmlns:p14="http://schemas.microsoft.com/office/powerpoint/2010/main" val="222370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0-#ppt_w/2"/>
                                          </p:val>
                                        </p:tav>
                                        <p:tav tm="100000">
                                          <p:val>
                                            <p:strVal val="#ppt_x"/>
                                          </p:val>
                                        </p:tav>
                                      </p:tavLst>
                                    </p:anim>
                                    <p:anim calcmode="lin" valueType="num">
                                      <p:cBhvr additive="base">
                                        <p:cTn id="13" dur="500" fill="hold"/>
                                        <p:tgtEl>
                                          <p:spTgt spid="11"/>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0-#ppt_w/2"/>
                                          </p:val>
                                        </p:tav>
                                        <p:tav tm="100000">
                                          <p:val>
                                            <p:strVal val="#ppt_x"/>
                                          </p:val>
                                        </p:tav>
                                      </p:tavLst>
                                    </p:anim>
                                    <p:anim calcmode="lin" valueType="num">
                                      <p:cBhvr additive="base">
                                        <p:cTn id="18" dur="500" fill="hold"/>
                                        <p:tgtEl>
                                          <p:spTgt spid="9"/>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fill="hold"/>
                                        <p:tgtEl>
                                          <p:spTgt spid="10"/>
                                        </p:tgtEl>
                                        <p:attrNameLst>
                                          <p:attrName>ppt_x</p:attrName>
                                        </p:attrNameLst>
                                      </p:cBhvr>
                                      <p:tavLst>
                                        <p:tav tm="0">
                                          <p:val>
                                            <p:strVal val="0-#ppt_w/2"/>
                                          </p:val>
                                        </p:tav>
                                        <p:tav tm="100000">
                                          <p:val>
                                            <p:strVal val="#ppt_x"/>
                                          </p:val>
                                        </p:tav>
                                      </p:tavLst>
                                    </p:anim>
                                    <p:anim calcmode="lin" valueType="num">
                                      <p:cBhvr additive="base">
                                        <p:cTn id="2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ray rice</a:t>
            </a:r>
            <a:endParaRPr lang="en-US" dirty="0"/>
          </a:p>
        </p:txBody>
      </p:sp>
      <p:pic>
        <p:nvPicPr>
          <p:cNvPr id="2050" name="Picture 2" descr="http://cdn.straightfromthea.com/wp-content/uploads/2014/09/Ray-Rice-New-Elevator-knockout-Footage-Video-300x218.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3250" y="2390775"/>
            <a:ext cx="2857500" cy="2076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80193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5337325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4600" y="4035425"/>
            <a:ext cx="5943600" cy="765175"/>
          </a:xfrm>
        </p:spPr>
        <p:txBody>
          <a:bodyPr>
            <a:noAutofit/>
          </a:bodyPr>
          <a:lstStyle/>
          <a:p>
            <a:pPr algn="l">
              <a:lnSpc>
                <a:spcPts val="4000"/>
              </a:lnSpc>
            </a:pPr>
            <a:r>
              <a:rPr lang="en-US" sz="2400" b="1" spc="-100" dirty="0" smtClean="0">
                <a:solidFill>
                  <a:srgbClr val="C00000"/>
                </a:solidFill>
                <a:cs typeface="Arial" pitchFamily="34" charset="0"/>
              </a:rPr>
              <a:t>C105 </a:t>
            </a:r>
            <a:r>
              <a:rPr lang="en-US" sz="2400" b="1" spc="-100" dirty="0" smtClean="0">
                <a:cs typeface="Arial" pitchFamily="34" charset="0"/>
              </a:rPr>
              <a:t>PREDICTION, PROBABILITY &amp; PIGSKIN</a:t>
            </a:r>
            <a:endParaRPr lang="en-US" sz="2400" b="1" spc="-100" dirty="0">
              <a:cs typeface="Arial" pitchFamily="34" charset="0"/>
            </a:endParaRPr>
          </a:p>
        </p:txBody>
      </p:sp>
      <p:pic>
        <p:nvPicPr>
          <p:cNvPr id="4" name="Picture 3" descr="https://www.indiana.edu/%7Emotzweb/courses/c105_catchHeader.jpg"/>
          <p:cNvPicPr/>
          <p:nvPr/>
        </p:nvPicPr>
        <p:blipFill>
          <a:blip r:embed="rId2">
            <a:extLst>
              <a:ext uri="{28A0092B-C50C-407E-A947-70E740481C1C}">
                <a14:useLocalDpi xmlns:a14="http://schemas.microsoft.com/office/drawing/2010/main" val="0"/>
              </a:ext>
            </a:extLst>
          </a:blip>
          <a:srcRect/>
          <a:stretch>
            <a:fillRect/>
          </a:stretch>
        </p:blipFill>
        <p:spPr bwMode="auto">
          <a:xfrm>
            <a:off x="914400" y="1066800"/>
            <a:ext cx="1600200" cy="4650105"/>
          </a:xfrm>
          <a:prstGeom prst="rect">
            <a:avLst/>
          </a:prstGeom>
          <a:noFill/>
          <a:ln>
            <a:noFill/>
          </a:ln>
        </p:spPr>
      </p:pic>
      <p:cxnSp>
        <p:nvCxnSpPr>
          <p:cNvPr id="6" name="Straight Connector 5"/>
          <p:cNvCxnSpPr/>
          <p:nvPr/>
        </p:nvCxnSpPr>
        <p:spPr>
          <a:xfrm>
            <a:off x="2590800" y="3962400"/>
            <a:ext cx="4953000" cy="0"/>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590800" y="2209801"/>
            <a:ext cx="4953000" cy="1447799"/>
          </a:xfrm>
          <a:prstGeom prst="rect">
            <a:avLst/>
          </a:prstGeom>
          <a:noFill/>
        </p:spPr>
        <p:txBody>
          <a:bodyPr wrap="square" rtlCol="0" anchor="b" anchorCtr="0">
            <a:noAutofit/>
          </a:bodyPr>
          <a:lstStyle/>
          <a:p>
            <a:r>
              <a:rPr lang="en-US" sz="2400" dirty="0" smtClean="0"/>
              <a:t>day 5:</a:t>
            </a:r>
            <a:br>
              <a:rPr lang="en-US" sz="2400" dirty="0" smtClean="0"/>
            </a:br>
            <a:r>
              <a:rPr lang="en-US" sz="2400" dirty="0" smtClean="0"/>
              <a:t>basics of</a:t>
            </a:r>
            <a:endParaRPr lang="en-US" sz="2400" b="1" dirty="0"/>
          </a:p>
        </p:txBody>
      </p:sp>
      <p:sp>
        <p:nvSpPr>
          <p:cNvPr id="9" name="TextBox 8"/>
          <p:cNvSpPr txBox="1"/>
          <p:nvPr/>
        </p:nvSpPr>
        <p:spPr>
          <a:xfrm>
            <a:off x="7010400" y="6477000"/>
            <a:ext cx="1981200" cy="276999"/>
          </a:xfrm>
          <a:prstGeom prst="rect">
            <a:avLst/>
          </a:prstGeom>
          <a:noFill/>
        </p:spPr>
        <p:txBody>
          <a:bodyPr wrap="square" rtlCol="0">
            <a:spAutoFit/>
          </a:bodyPr>
          <a:lstStyle/>
          <a:p>
            <a:pPr algn="r"/>
            <a:r>
              <a:rPr lang="en-US" sz="1200" dirty="0" smtClean="0"/>
              <a:t>© Ben Motz, </a:t>
            </a:r>
            <a:r>
              <a:rPr lang="en-US" sz="1200" dirty="0" smtClean="0"/>
              <a:t>2014</a:t>
            </a:r>
            <a:endParaRPr lang="en-US" sz="1200" dirty="0"/>
          </a:p>
        </p:txBody>
      </p:sp>
      <p:sp>
        <p:nvSpPr>
          <p:cNvPr id="5" name="Rectangle 4"/>
          <p:cNvSpPr/>
          <p:nvPr/>
        </p:nvSpPr>
        <p:spPr>
          <a:xfrm>
            <a:off x="3733800" y="3195935"/>
            <a:ext cx="1592103" cy="461665"/>
          </a:xfrm>
          <a:prstGeom prst="rect">
            <a:avLst/>
          </a:prstGeom>
        </p:spPr>
        <p:txBody>
          <a:bodyPr wrap="none">
            <a:spAutoFit/>
          </a:bodyPr>
          <a:lstStyle/>
          <a:p>
            <a:r>
              <a:rPr lang="en-US" sz="2400" b="1" dirty="0"/>
              <a:t>empiricism</a:t>
            </a:r>
            <a:endParaRPr lang="en-US" sz="2400" dirty="0"/>
          </a:p>
        </p:txBody>
      </p:sp>
    </p:spTree>
    <p:extLst>
      <p:ext uri="{BB962C8B-B14F-4D97-AF65-F5344CB8AC3E}">
        <p14:creationId xmlns:p14="http://schemas.microsoft.com/office/powerpoint/2010/main" val="3409196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grpId="0" nodeType="withEffect">
                                  <p:stCondLst>
                                    <p:cond delay="0"/>
                                  </p:stCondLst>
                                  <p:childTnLst>
                                    <p:animScale>
                                      <p:cBhvr>
                                        <p:cTn id="6" dur="1000" fill="hold"/>
                                        <p:tgtEl>
                                          <p:spTgt spid="5"/>
                                        </p:tgtEl>
                                      </p:cBhvr>
                                      <p:by x="400000" y="400000"/>
                                    </p:animScale>
                                  </p:childTnLst>
                                </p:cTn>
                              </p:par>
                              <p:par>
                                <p:cTn id="7" presetID="3" presetClass="emph" presetSubtype="2" fill="hold" grpId="1" nodeType="withEffect">
                                  <p:stCondLst>
                                    <p:cond delay="0"/>
                                  </p:stCondLst>
                                  <p:childTnLst>
                                    <p:animClr clrSpc="rgb" dir="cw">
                                      <p:cBhvr override="childStyle">
                                        <p:cTn id="8" dur="1000" fill="hold"/>
                                        <p:tgtEl>
                                          <p:spTgt spid="5"/>
                                        </p:tgtEl>
                                        <p:attrNameLst>
                                          <p:attrName>style.color</p:attrName>
                                        </p:attrNameLst>
                                      </p:cBhvr>
                                      <p:to>
                                        <a:srgbClr val="C0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3075" y="304800"/>
            <a:ext cx="5657850" cy="6248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590800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ext uri="{D42A27DB-BD31-4B8C-83A1-F6EECF244321}">
                <p14:modId xmlns:p14="http://schemas.microsoft.com/office/powerpoint/2010/main" val="116669762"/>
              </p:ext>
            </p:extLst>
          </p:nvPr>
        </p:nvGraphicFramePr>
        <p:xfrm>
          <a:off x="1447800" y="1371600"/>
          <a:ext cx="6629400" cy="4064000"/>
        </p:xfrm>
        <a:graphic>
          <a:graphicData uri="http://schemas.openxmlformats.org/drawingml/2006/chart">
            <c:chart xmlns:c="http://schemas.openxmlformats.org/drawingml/2006/chart" xmlns:r="http://schemas.openxmlformats.org/officeDocument/2006/relationships" r:id="rId2"/>
          </a:graphicData>
        </a:graphic>
      </p:graphicFrame>
      <p:sp>
        <p:nvSpPr>
          <p:cNvPr id="6" name="Rectangle 5"/>
          <p:cNvSpPr/>
          <p:nvPr/>
        </p:nvSpPr>
        <p:spPr>
          <a:xfrm>
            <a:off x="457200" y="2438400"/>
            <a:ext cx="1905000" cy="3139321"/>
          </a:xfrm>
          <a:prstGeom prst="rect">
            <a:avLst/>
          </a:prstGeom>
        </p:spPr>
        <p:txBody>
          <a:bodyPr wrap="square">
            <a:spAutoFit/>
          </a:bodyPr>
          <a:lstStyle/>
          <a:p>
            <a:pPr algn="r"/>
            <a:r>
              <a:rPr lang="en-US" dirty="0" smtClean="0">
                <a:latin typeface="Tahoma" panose="020B0604030504040204" pitchFamily="34" charset="0"/>
                <a:ea typeface="Tahoma" panose="020B0604030504040204" pitchFamily="34" charset="0"/>
                <a:cs typeface="Tahoma" panose="020B0604030504040204" pitchFamily="34" charset="0"/>
              </a:rPr>
              <a:t>Apprentice:</a:t>
            </a:r>
            <a:br>
              <a:rPr lang="en-US" dirty="0" smtClean="0">
                <a:latin typeface="Tahoma" panose="020B0604030504040204" pitchFamily="34" charset="0"/>
                <a:ea typeface="Tahoma" panose="020B0604030504040204" pitchFamily="34" charset="0"/>
                <a:cs typeface="Tahoma" panose="020B0604030504040204" pitchFamily="34" charset="0"/>
              </a:rPr>
            </a:br>
            <a:r>
              <a:rPr lang="en-US" dirty="0" smtClean="0">
                <a:latin typeface="Tahoma" panose="020B0604030504040204" pitchFamily="34" charset="0"/>
                <a:ea typeface="Tahoma" panose="020B0604030504040204" pitchFamily="34" charset="0"/>
                <a:cs typeface="Tahoma" panose="020B0604030504040204" pitchFamily="34" charset="0"/>
              </a:rPr>
              <a:t>Some </a:t>
            </a:r>
            <a:r>
              <a:rPr lang="en-US" dirty="0">
                <a:latin typeface="Tahoma" panose="020B0604030504040204" pitchFamily="34" charset="0"/>
                <a:ea typeface="Tahoma" panose="020B0604030504040204" pitchFamily="34" charset="0"/>
                <a:cs typeface="Tahoma" panose="020B0604030504040204" pitchFamily="34" charset="0"/>
              </a:rPr>
              <a:t>data are used to address a question, but the empirical approach is flawed or misguided. Needed a different approach.</a:t>
            </a:r>
            <a:endParaRPr lang="en-US" dirty="0">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p:cNvCxnSpPr/>
          <p:nvPr/>
        </p:nvCxnSpPr>
        <p:spPr>
          <a:xfrm flipH="1">
            <a:off x="2514600" y="2362200"/>
            <a:ext cx="1752600" cy="4572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25060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817858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b="1" dirty="0" smtClean="0"/>
              <a:t>empiric</a:t>
            </a:r>
            <a:r>
              <a:rPr lang="en-US" b="1" dirty="0" smtClean="0">
                <a:solidFill>
                  <a:srgbClr val="C00000"/>
                </a:solidFill>
              </a:rPr>
              <a:t>ism</a:t>
            </a:r>
            <a:endParaRPr lang="en-US" b="1" dirty="0">
              <a:solidFill>
                <a:srgbClr val="C00000"/>
              </a:solidFill>
            </a:endParaRPr>
          </a:p>
        </p:txBody>
      </p:sp>
      <p:sp>
        <p:nvSpPr>
          <p:cNvPr id="3" name="Content Placeholder 2"/>
          <p:cNvSpPr>
            <a:spLocks noGrp="1"/>
          </p:cNvSpPr>
          <p:nvPr>
            <p:ph idx="1"/>
          </p:nvPr>
        </p:nvSpPr>
        <p:spPr>
          <a:xfrm>
            <a:off x="609600" y="1600200"/>
            <a:ext cx="8077200" cy="4525963"/>
          </a:xfrm>
        </p:spPr>
        <p:txBody>
          <a:bodyPr/>
          <a:lstStyle/>
          <a:p>
            <a:pPr marL="0" indent="0">
              <a:buNone/>
            </a:pPr>
            <a:r>
              <a:rPr lang="en-US" dirty="0" smtClean="0"/>
              <a:t>john </a:t>
            </a:r>
            <a:r>
              <a:rPr lang="en-US" dirty="0" err="1" smtClean="0"/>
              <a:t>locke</a:t>
            </a:r>
            <a:endParaRPr lang="en-US" dirty="0" smtClean="0"/>
          </a:p>
          <a:p>
            <a:pPr marL="0" indent="0">
              <a:buNone/>
            </a:pPr>
            <a:r>
              <a:rPr lang="en-US" b="1" dirty="0" smtClean="0"/>
              <a:t>  </a:t>
            </a:r>
            <a:r>
              <a:rPr lang="en-US" b="1" dirty="0" smtClean="0">
                <a:sym typeface="Symbol"/>
              </a:rPr>
              <a:t>  </a:t>
            </a:r>
            <a:r>
              <a:rPr lang="en-US" b="1" dirty="0" smtClean="0"/>
              <a:t>ideas</a:t>
            </a:r>
            <a:r>
              <a:rPr lang="en-US" dirty="0" smtClean="0"/>
              <a:t> are not self-evident or innate</a:t>
            </a:r>
          </a:p>
          <a:p>
            <a:pPr marL="0" indent="0">
              <a:buNone/>
            </a:pPr>
            <a:endParaRPr lang="en-US" sz="1000" dirty="0" smtClean="0"/>
          </a:p>
          <a:p>
            <a:pPr marL="0" indent="0">
              <a:buNone/>
            </a:pPr>
            <a:r>
              <a:rPr lang="en-US" dirty="0" smtClean="0"/>
              <a:t>an </a:t>
            </a:r>
            <a:r>
              <a:rPr lang="en-US" b="1" dirty="0" smtClean="0"/>
              <a:t>idea</a:t>
            </a:r>
          </a:p>
          <a:p>
            <a:pPr marL="0" indent="0">
              <a:buNone/>
            </a:pPr>
            <a:r>
              <a:rPr lang="en-US" dirty="0" smtClean="0"/>
              <a:t>  a </a:t>
            </a:r>
            <a:r>
              <a:rPr lang="en-US" b="1" i="1" dirty="0" smtClean="0"/>
              <a:t>hypothesis</a:t>
            </a:r>
            <a:r>
              <a:rPr lang="en-US" i="1" dirty="0" smtClean="0"/>
              <a:t> </a:t>
            </a:r>
          </a:p>
          <a:p>
            <a:pPr marL="0" indent="0">
              <a:buNone/>
            </a:pPr>
            <a:r>
              <a:rPr lang="en-US" dirty="0"/>
              <a:t> </a:t>
            </a:r>
            <a:r>
              <a:rPr lang="en-US" dirty="0" smtClean="0"/>
              <a:t> …is something that</a:t>
            </a:r>
            <a:br>
              <a:rPr lang="en-US" dirty="0" smtClean="0"/>
            </a:br>
            <a:r>
              <a:rPr lang="en-US" dirty="0" smtClean="0"/>
              <a:t>     must be testable</a:t>
            </a:r>
            <a:br>
              <a:rPr lang="en-US" dirty="0" smtClean="0"/>
            </a:br>
            <a:r>
              <a:rPr lang="en-US" dirty="0" smtClean="0"/>
              <a:t>     by observation.</a:t>
            </a:r>
          </a:p>
          <a:p>
            <a:endParaRPr lang="en-US" dirty="0" smtClean="0"/>
          </a:p>
          <a:p>
            <a:endParaRPr lang="en-US" dirty="0"/>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24405"/>
          <a:stretch/>
        </p:blipFill>
        <p:spPr bwMode="auto">
          <a:xfrm>
            <a:off x="5095122" y="3276600"/>
            <a:ext cx="4034363" cy="3581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1303985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892</TotalTime>
  <Words>753</Words>
  <Application>Microsoft Office PowerPoint</Application>
  <PresentationFormat>On-screen Show (4:3)</PresentationFormat>
  <Paragraphs>81</Paragraphs>
  <Slides>19</Slides>
  <Notes>3</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C105 PREDICTION, PROBABILITY &amp; PIGSKIN</vt:lpstr>
      <vt:lpstr>staying sharp? know these guys?</vt:lpstr>
      <vt:lpstr>ray rice</vt:lpstr>
      <vt:lpstr>PowerPoint Presentation</vt:lpstr>
      <vt:lpstr>C105 PREDICTION, PROBABILITY &amp; PIGSKIN</vt:lpstr>
      <vt:lpstr>PowerPoint Presentation</vt:lpstr>
      <vt:lpstr>PowerPoint Presentation</vt:lpstr>
      <vt:lpstr>PowerPoint Presentation</vt:lpstr>
      <vt:lpstr>empiricism</vt:lpstr>
      <vt:lpstr>thinking empirically</vt:lpstr>
      <vt:lpstr>feature 1: be observant</vt:lpstr>
      <vt:lpstr>an aside on being observant…</vt:lpstr>
      <vt:lpstr>feature 2: seek data (interrogate)</vt:lpstr>
      <vt:lpstr>data = a means, not an end</vt:lpstr>
      <vt:lpstr>feature 3: consider variation</vt:lpstr>
      <vt:lpstr>don’t just consider variation  love variation</vt:lpstr>
      <vt:lpstr>feature 4: synthesis</vt:lpstr>
      <vt:lpstr>feature 5: skepticism</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Quarterback A – against</dc:title>
  <dc:creator>Motz, Benjamin Alan</dc:creator>
  <cp:lastModifiedBy>Motz, Benjamin Alan</cp:lastModifiedBy>
  <cp:revision>51</cp:revision>
  <dcterms:created xsi:type="dcterms:W3CDTF">2012-08-28T18:23:02Z</dcterms:created>
  <dcterms:modified xsi:type="dcterms:W3CDTF">2014-09-09T18:11:59Z</dcterms:modified>
</cp:coreProperties>
</file>

<file path=docProps/thumbnail.jpeg>
</file>